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76" r:id="rId2"/>
    <p:sldMasterId id="2147483688" r:id="rId3"/>
    <p:sldMasterId id="2147483700" r:id="rId4"/>
    <p:sldMasterId id="2147483712" r:id="rId5"/>
  </p:sldMasterIdLst>
  <p:notesMasterIdLst>
    <p:notesMasterId r:id="rId36"/>
  </p:notesMasterIdLst>
  <p:sldIdLst>
    <p:sldId id="945" r:id="rId6"/>
    <p:sldId id="944" r:id="rId7"/>
    <p:sldId id="946" r:id="rId8"/>
    <p:sldId id="947" r:id="rId9"/>
    <p:sldId id="948" r:id="rId10"/>
    <p:sldId id="964" r:id="rId11"/>
    <p:sldId id="949" r:id="rId12"/>
    <p:sldId id="951" r:id="rId13"/>
    <p:sldId id="952" r:id="rId14"/>
    <p:sldId id="953" r:id="rId15"/>
    <p:sldId id="954" r:id="rId16"/>
    <p:sldId id="955" r:id="rId17"/>
    <p:sldId id="956" r:id="rId18"/>
    <p:sldId id="957" r:id="rId19"/>
    <p:sldId id="958" r:id="rId20"/>
    <p:sldId id="959" r:id="rId21"/>
    <p:sldId id="960" r:id="rId22"/>
    <p:sldId id="961" r:id="rId23"/>
    <p:sldId id="962" r:id="rId24"/>
    <p:sldId id="963" r:id="rId25"/>
    <p:sldId id="965" r:id="rId26"/>
    <p:sldId id="966" r:id="rId27"/>
    <p:sldId id="967" r:id="rId28"/>
    <p:sldId id="968" r:id="rId29"/>
    <p:sldId id="969" r:id="rId30"/>
    <p:sldId id="970" r:id="rId31"/>
    <p:sldId id="971" r:id="rId32"/>
    <p:sldId id="972" r:id="rId33"/>
    <p:sldId id="973" r:id="rId34"/>
    <p:sldId id="975" r:id="rId35"/>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A00"/>
    <a:srgbClr val="66FF33"/>
    <a:srgbClr val="EA2D00"/>
    <a:srgbClr val="99FF33"/>
    <a:srgbClr val="FFFF00"/>
    <a:srgbClr val="FFFF66"/>
    <a:srgbClr val="66FF66"/>
    <a:srgbClr val="C4E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8" autoAdjust="0"/>
    <p:restoredTop sz="93060" autoAdjust="0"/>
  </p:normalViewPr>
  <p:slideViewPr>
    <p:cSldViewPr>
      <p:cViewPr>
        <p:scale>
          <a:sx n="70" d="100"/>
          <a:sy n="70" d="100"/>
        </p:scale>
        <p:origin x="-9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tr-T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A340427-C68D-4FBF-B519-85610A03D9D4}" type="slidenum">
              <a:rPr lang="tr-TR"/>
              <a:pPr/>
              <a:t>‹#›</a:t>
            </a:fld>
            <a:endParaRPr lang="tr-TR"/>
          </a:p>
        </p:txBody>
      </p:sp>
    </p:spTree>
    <p:extLst>
      <p:ext uri="{BB962C8B-B14F-4D97-AF65-F5344CB8AC3E}">
        <p14:creationId xmlns:p14="http://schemas.microsoft.com/office/powerpoint/2010/main" val="24973796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46822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11</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90321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12</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903217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13</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90321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14</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90321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15</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90321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16</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903217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17</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dirty="0"/>
              <a:t>aaa</a:t>
            </a:r>
          </a:p>
          <a:p>
            <a:endParaRPr lang="tr-TR" dirty="0"/>
          </a:p>
        </p:txBody>
      </p:sp>
    </p:spTree>
    <p:extLst>
      <p:ext uri="{BB962C8B-B14F-4D97-AF65-F5344CB8AC3E}">
        <p14:creationId xmlns:p14="http://schemas.microsoft.com/office/powerpoint/2010/main" val="390321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2</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45268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3</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61911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4</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dirty="0"/>
              <a:t>aaa</a:t>
            </a:r>
          </a:p>
          <a:p>
            <a:endParaRPr lang="tr-TR" dirty="0"/>
          </a:p>
        </p:txBody>
      </p:sp>
    </p:spTree>
    <p:extLst>
      <p:ext uri="{BB962C8B-B14F-4D97-AF65-F5344CB8AC3E}">
        <p14:creationId xmlns:p14="http://schemas.microsoft.com/office/powerpoint/2010/main" val="390321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5</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61911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7</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61911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8</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61911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9</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dirty="0"/>
              <a:t>aaa</a:t>
            </a:r>
          </a:p>
          <a:p>
            <a:endParaRPr lang="tr-TR" dirty="0"/>
          </a:p>
        </p:txBody>
      </p:sp>
    </p:spTree>
    <p:extLst>
      <p:ext uri="{BB962C8B-B14F-4D97-AF65-F5344CB8AC3E}">
        <p14:creationId xmlns:p14="http://schemas.microsoft.com/office/powerpoint/2010/main" val="361911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solidFill>
                  <a:prstClr val="black"/>
                </a:solidFill>
              </a:rPr>
              <a:pPr/>
              <a:t>10</a:t>
            </a:fld>
            <a:endParaRPr lang="tr-TR">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90321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F950BD5-98B6-4427-AF55-4200186D8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2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36294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872E946D-2F45-427A-90AC-DFE430151F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3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F950BD5-98B6-4427-AF55-4200186D8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7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62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3907B182-A6E9-400D-824E-967809807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684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C5606E8F-1B67-4E6E-B1D3-5294987BD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84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BEE5818D-4B51-4990-A9DB-5BE1726B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5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D073FEEA-BD37-4068-BE15-4D1FB71C9E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7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106BDB9A-A015-4567-9ECF-F5515859B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408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D4220D33-186D-4D8D-A56F-4345841163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66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647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6DB24328-FC03-4E04-A7DF-FD3AD7A7DC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739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00904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872E946D-2F45-427A-90AC-DFE430151F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76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F950BD5-98B6-4427-AF55-4200186D8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842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639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3907B182-A6E9-400D-824E-967809807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583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C5606E8F-1B67-4E6E-B1D3-5294987BD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920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BEE5818D-4B51-4990-A9DB-5BE1726B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578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D073FEEA-BD37-4068-BE15-4D1FB71C9E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054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106BDB9A-A015-4567-9ECF-F5515859B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71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3907B182-A6E9-400D-824E-967809807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129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D4220D33-186D-4D8D-A56F-4345841163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951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6DB24328-FC03-4E04-A7DF-FD3AD7A7DC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3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607141"/>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872E946D-2F45-427A-90AC-DFE430151F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664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F950BD5-98B6-4427-AF55-4200186D8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14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544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3907B182-A6E9-400D-824E-967809807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07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C5606E8F-1B67-4E6E-B1D3-5294987BD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181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BEE5818D-4B51-4990-A9DB-5BE1726B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254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D073FEEA-BD37-4068-BE15-4D1FB71C9E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7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C5606E8F-1B67-4E6E-B1D3-5294987BD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723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106BDB9A-A015-4567-9ECF-F5515859B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580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D4220D33-186D-4D8D-A56F-4345841163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55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6DB24328-FC03-4E04-A7DF-FD3AD7A7DC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603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318494"/>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872E946D-2F45-427A-90AC-DFE430151F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997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F950BD5-98B6-4427-AF55-4200186D8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223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640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3907B182-A6E9-400D-824E-967809807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018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C5606E8F-1B67-4E6E-B1D3-5294987BD5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918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BEE5818D-4B51-4990-A9DB-5BE1726B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37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BEE5818D-4B51-4990-A9DB-5BE1726B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012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D073FEEA-BD37-4068-BE15-4D1FB71C9E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991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106BDB9A-A015-4567-9ECF-F5515859B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174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D4220D33-186D-4D8D-A56F-4345841163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28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6DB24328-FC03-4E04-A7DF-FD3AD7A7DC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6471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924836"/>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872E946D-2F45-427A-90AC-DFE430151F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D073FEEA-BD37-4068-BE15-4D1FB71C9E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16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106BDB9A-A015-4567-9ECF-F5515859B8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D4220D33-186D-4D8D-A56F-4345841163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32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solidFill>
                  <a:prstClr val="black">
                    <a:tint val="75000"/>
                  </a:prstClr>
                </a:solidFill>
              </a:rPr>
              <a:t>Sunum Teknikleri</a:t>
            </a:r>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6DB24328-FC03-4E04-A7DF-FD3AD7A7DC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95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9331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532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3226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6759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solidFill>
                  <a:prstClr val="black">
                    <a:tint val="75000"/>
                  </a:prstClr>
                </a:solidFill>
              </a:rPr>
              <a:t>Sunum Teknikleri</a:t>
            </a:r>
            <a:endParaRPr lang="en-US">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Dr. Mustafa DÖRDÜNCÜ mdorduncu@erciyes.edu.tr</a:t>
            </a:r>
            <a:endParaRPr lang="en-US">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4C961F-7603-4637-AE02-B6FC01BF5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745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9.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10.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9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6.xml"/><Relationship Id="rId5" Type="http://schemas.openxmlformats.org/officeDocument/2006/relationships/image" Target="../media/image1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4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5.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6.emf"/><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69053" y="1916832"/>
            <a:ext cx="8418586" cy="4713770"/>
          </a:xfrm>
        </p:spPr>
        <p:txBody>
          <a:bodyPr>
            <a:normAutofit/>
          </a:bodyPr>
          <a:lstStyle/>
          <a:p>
            <a:pPr marL="0" lvl="0" indent="0" algn="ctr">
              <a:spcBef>
                <a:spcPct val="0"/>
              </a:spcBef>
              <a:buClr>
                <a:srgbClr val="CC0000"/>
              </a:buClr>
              <a:buNone/>
            </a:pPr>
            <a:endParaRPr lang="ar-IQ" sz="3200" b="1" dirty="0" smtClean="0">
              <a:solidFill>
                <a:srgbClr val="C00000"/>
              </a:solidFill>
              <a:latin typeface="Times New Roman" pitchFamily="18" charset="0"/>
              <a:ea typeface="+mj-ea"/>
              <a:cs typeface="Times New Roman" pitchFamily="18" charset="0"/>
            </a:endParaRPr>
          </a:p>
          <a:p>
            <a:pPr marL="0" lvl="0" indent="0" algn="ctr">
              <a:spcBef>
                <a:spcPct val="0"/>
              </a:spcBef>
              <a:buClr>
                <a:srgbClr val="CC0000"/>
              </a:buClr>
              <a:buNone/>
            </a:pPr>
            <a:r>
              <a:rPr lang="en-US" sz="3200" b="1" dirty="0" smtClean="0">
                <a:latin typeface="Times New Roman" pitchFamily="18" charset="0"/>
                <a:ea typeface="+mj-ea"/>
                <a:cs typeface="Times New Roman" pitchFamily="18" charset="0"/>
              </a:rPr>
              <a:t>Electronic  Circuits II </a:t>
            </a:r>
          </a:p>
          <a:p>
            <a:pPr marL="0" lvl="0" indent="0" algn="ctr">
              <a:spcBef>
                <a:spcPct val="0"/>
              </a:spcBef>
              <a:buClr>
                <a:srgbClr val="CC0000"/>
              </a:buClr>
              <a:buNone/>
            </a:pPr>
            <a:endParaRPr lang="en-US" sz="3200" b="1" dirty="0">
              <a:latin typeface="Times New Roman" pitchFamily="18" charset="0"/>
              <a:ea typeface="+mj-ea"/>
              <a:cs typeface="Times New Roman" pitchFamily="18" charset="0"/>
            </a:endParaRPr>
          </a:p>
          <a:p>
            <a:pPr marL="0" indent="0" algn="ctr" defTabSz="914400" fontAlgn="base">
              <a:lnSpc>
                <a:spcPct val="150000"/>
              </a:lnSpc>
              <a:spcBef>
                <a:spcPts val="0"/>
              </a:spcBef>
              <a:spcAft>
                <a:spcPts val="1000"/>
              </a:spcAft>
              <a:buClr>
                <a:srgbClr val="CC0000"/>
              </a:buClr>
              <a:buNone/>
            </a:pPr>
            <a:r>
              <a:rPr lang="en-US" sz="2400" b="1" kern="0" dirty="0" smtClean="0">
                <a:solidFill>
                  <a:srgbClr val="000000"/>
                </a:solidFill>
                <a:latin typeface="Times New Roman" pitchFamily="18" charset="0"/>
                <a:ea typeface="Calibri"/>
                <a:cs typeface="Times New Roman" pitchFamily="18" charset="0"/>
              </a:rPr>
              <a:t>Second Year. Lecture </a:t>
            </a:r>
            <a:r>
              <a:rPr lang="en-US" sz="2400" b="1" kern="0" dirty="0">
                <a:solidFill>
                  <a:srgbClr val="000000"/>
                </a:solidFill>
                <a:latin typeface="Times New Roman" pitchFamily="18" charset="0"/>
                <a:ea typeface="Calibri"/>
                <a:cs typeface="Times New Roman" pitchFamily="18" charset="0"/>
              </a:rPr>
              <a:t>7</a:t>
            </a:r>
            <a:endParaRPr lang="en-US" sz="2400" b="1" kern="0" dirty="0">
              <a:solidFill>
                <a:srgbClr val="000000"/>
              </a:solidFill>
              <a:latin typeface="Times New Roman" pitchFamily="18" charset="0"/>
              <a:ea typeface="Calibri"/>
              <a:cs typeface="Times New Roman" pitchFamily="18" charset="0"/>
            </a:endParaRPr>
          </a:p>
          <a:p>
            <a:pPr marL="0" lvl="0" indent="0" algn="ctr" defTabSz="914400" fontAlgn="base">
              <a:lnSpc>
                <a:spcPct val="160000"/>
              </a:lnSpc>
              <a:spcBef>
                <a:spcPts val="0"/>
              </a:spcBef>
              <a:spcAft>
                <a:spcPts val="1000"/>
              </a:spcAft>
              <a:buClr>
                <a:srgbClr val="CC0000"/>
              </a:buClr>
              <a:buNone/>
            </a:pPr>
            <a:r>
              <a:rPr lang="en-US" sz="3100" b="1" kern="0" dirty="0" smtClean="0">
                <a:solidFill>
                  <a:srgbClr val="000000"/>
                </a:solidFill>
                <a:latin typeface="Times New Roman"/>
                <a:ea typeface="Calibri"/>
              </a:rPr>
              <a:t>lecturer</a:t>
            </a:r>
            <a:endParaRPr lang="en-US" sz="3100" b="1" kern="0" dirty="0">
              <a:solidFill>
                <a:srgbClr val="FF0000"/>
              </a:solidFill>
              <a:latin typeface="Times New Roman"/>
              <a:ea typeface="Calibri"/>
            </a:endParaRPr>
          </a:p>
          <a:p>
            <a:pPr marL="0" lvl="0" indent="0" algn="ctr" defTabSz="914400" fontAlgn="base">
              <a:lnSpc>
                <a:spcPct val="150000"/>
              </a:lnSpc>
              <a:spcBef>
                <a:spcPts val="0"/>
              </a:spcBef>
              <a:spcAft>
                <a:spcPts val="1000"/>
              </a:spcAft>
              <a:buClr>
                <a:srgbClr val="CC0000"/>
              </a:buClr>
              <a:buNone/>
            </a:pPr>
            <a:r>
              <a:rPr lang="en-US" sz="2400" b="1" dirty="0" err="1" smtClean="0">
                <a:solidFill>
                  <a:schemeClr val="accent1"/>
                </a:solidFill>
                <a:latin typeface="Times New Roman" pitchFamily="18" charset="0"/>
                <a:ea typeface="+mj-ea"/>
                <a:cs typeface="Times New Roman" pitchFamily="18" charset="0"/>
              </a:rPr>
              <a:t>Wisam</a:t>
            </a:r>
            <a:r>
              <a:rPr lang="en-US" sz="2400" b="1" dirty="0" smtClean="0">
                <a:solidFill>
                  <a:schemeClr val="accent1"/>
                </a:solidFill>
                <a:latin typeface="Times New Roman" pitchFamily="18" charset="0"/>
                <a:ea typeface="+mj-ea"/>
                <a:cs typeface="Times New Roman" pitchFamily="18" charset="0"/>
              </a:rPr>
              <a:t> </a:t>
            </a:r>
            <a:r>
              <a:rPr lang="en-US" sz="2400" b="1" dirty="0" err="1">
                <a:solidFill>
                  <a:schemeClr val="accent1"/>
                </a:solidFill>
                <a:latin typeface="Times New Roman" pitchFamily="18" charset="0"/>
                <a:ea typeface="+mj-ea"/>
                <a:cs typeface="Times New Roman" pitchFamily="18" charset="0"/>
              </a:rPr>
              <a:t>Hayder</a:t>
            </a:r>
            <a:endParaRPr lang="en-US" sz="2400" b="1" dirty="0">
              <a:solidFill>
                <a:schemeClr val="accent1"/>
              </a:solidFill>
              <a:latin typeface="Times New Roman" pitchFamily="18" charset="0"/>
              <a:ea typeface="+mj-ea"/>
              <a:cs typeface="Times New Roman" pitchFamily="18" charset="0"/>
            </a:endParaRPr>
          </a:p>
          <a:p>
            <a:pPr marL="0" lvl="0" indent="0" algn="ctr" defTabSz="914400" fontAlgn="base">
              <a:lnSpc>
                <a:spcPct val="150000"/>
              </a:lnSpc>
              <a:spcBef>
                <a:spcPts val="0"/>
              </a:spcBef>
              <a:spcAft>
                <a:spcPts val="1000"/>
              </a:spcAft>
              <a:buClr>
                <a:srgbClr val="CC0000"/>
              </a:buClr>
              <a:buNone/>
            </a:pPr>
            <a:endParaRPr lang="en-US" sz="1800" b="1" kern="0" dirty="0">
              <a:solidFill>
                <a:srgbClr val="000000"/>
              </a:solidFill>
              <a:latin typeface="Times New Roman"/>
              <a:ea typeface="Calibri"/>
            </a:endParaRPr>
          </a:p>
          <a:p>
            <a:pPr marL="0" lvl="0" indent="0" algn="ctr" defTabSz="914400" fontAlgn="base">
              <a:lnSpc>
                <a:spcPct val="150000"/>
              </a:lnSpc>
              <a:spcBef>
                <a:spcPts val="0"/>
              </a:spcBef>
              <a:spcAft>
                <a:spcPts val="1000"/>
              </a:spcAft>
              <a:buClr>
                <a:srgbClr val="CC0000"/>
              </a:buClr>
              <a:buNone/>
            </a:pPr>
            <a:r>
              <a:rPr lang="en-US" sz="1200" b="1" kern="0" dirty="0" smtClean="0">
                <a:latin typeface="Times New Roman"/>
                <a:ea typeface="Calibri"/>
              </a:rPr>
              <a:t>2021</a:t>
            </a:r>
            <a:endParaRPr lang="en-US" sz="1200" b="1" kern="0" dirty="0">
              <a:latin typeface="Times New Roman"/>
              <a:ea typeface="Calibri"/>
            </a:endParaRPr>
          </a:p>
          <a:p>
            <a:pPr marL="0" lvl="0" indent="0" algn="ctr" defTabSz="914400" fontAlgn="base">
              <a:lnSpc>
                <a:spcPct val="100000"/>
              </a:lnSpc>
              <a:spcBef>
                <a:spcPct val="0"/>
              </a:spcBef>
              <a:spcAft>
                <a:spcPct val="0"/>
              </a:spcAft>
              <a:buNone/>
            </a:pPr>
            <a:endParaRPr lang="en-US" sz="1200" dirty="0">
              <a:solidFill>
                <a:srgbClr val="000000"/>
              </a:solidFill>
              <a:latin typeface="verdana" pitchFamily="34" charset="0"/>
            </a:endParaRPr>
          </a:p>
          <a:p>
            <a:pPr marL="0" indent="0" algn="ctr">
              <a:buNone/>
            </a:pPr>
            <a:endParaRPr lang="tr-TR" sz="1800" dirty="0" smtClean="0">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a:t>
            </a:fld>
            <a:endParaRPr lang="en-US">
              <a:solidFill>
                <a:prstClr val="black">
                  <a:tint val="75000"/>
                </a:prstClr>
              </a:solidFill>
            </a:endParaRPr>
          </a:p>
        </p:txBody>
      </p:sp>
      <p:cxnSp>
        <p:nvCxnSpPr>
          <p:cNvPr id="4" name="Düz Bağlayıcı 3"/>
          <p:cNvCxnSpPr/>
          <p:nvPr/>
        </p:nvCxnSpPr>
        <p:spPr>
          <a:xfrm>
            <a:off x="218687" y="1556792"/>
            <a:ext cx="8568952"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218687" y="250723"/>
            <a:ext cx="8001000" cy="110551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400" dirty="0">
                <a:latin typeface="Times New Roman" pitchFamily="18" charset="0"/>
                <a:cs typeface="Times New Roman" pitchFamily="18" charset="0"/>
              </a:rPr>
              <a:t>DIYALA UNIVERSITY</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COLLEGE OF ENGINEERING</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DEPARTMENT OF COMMUNICATION ENGINEERING </a:t>
            </a:r>
            <a:endParaRPr lang="tr-TR" sz="2400" dirty="0"/>
          </a:p>
        </p:txBody>
      </p:sp>
      <p:pic>
        <p:nvPicPr>
          <p:cNvPr id="12"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35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normAutofit/>
          </a:bodyPr>
          <a:lstStyle/>
          <a:p>
            <a:pPr algn="ctr"/>
            <a:r>
              <a:rPr lang="en-US" sz="3200" b="1" dirty="0" smtClean="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tr-TR" sz="3200" b="1" dirty="0">
              <a:latin typeface="Times New Roman" pitchFamily="18" charset="0"/>
              <a:cs typeface="Times New Roman" pitchFamily="18" charset="0"/>
            </a:endParaRPr>
          </a:p>
        </p:txBody>
      </p:sp>
      <p:sp>
        <p:nvSpPr>
          <p:cNvPr id="2" name="İçerik Yer Tutucusu 1"/>
          <p:cNvSpPr>
            <a:spLocks noGrp="1"/>
          </p:cNvSpPr>
          <p:nvPr>
            <p:ph idx="1"/>
          </p:nvPr>
        </p:nvSpPr>
        <p:spPr>
          <a:xfrm>
            <a:off x="329878" y="1268760"/>
            <a:ext cx="8418586" cy="4968551"/>
          </a:xfrm>
        </p:spPr>
        <p:txBody>
          <a:bodyPr>
            <a:noAutofit/>
          </a:bodyPr>
          <a:lstStyle/>
          <a:p>
            <a:pPr algn="just">
              <a:lnSpc>
                <a:spcPct val="150000"/>
              </a:lnSpc>
              <a:buClr>
                <a:srgbClr val="C00000"/>
              </a:buClr>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a:p>
            <a:pPr algn="just">
              <a:lnSpc>
                <a:spcPct val="150000"/>
              </a:lnSpc>
              <a:buClr>
                <a:srgbClr val="C00000"/>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lnSpc>
                <a:spcPct val="150000"/>
              </a:lnSpc>
              <a:buClr>
                <a:srgbClr val="C00000"/>
              </a:buClr>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a:p>
            <a:pPr marL="0" indent="0" algn="just">
              <a:lnSpc>
                <a:spcPct val="150000"/>
              </a:lnSpc>
              <a:buClr>
                <a:srgbClr val="C00000"/>
              </a:buClr>
              <a:buNone/>
            </a:pPr>
            <a:r>
              <a:rPr lang="en-US" sz="2000" dirty="0" smtClean="0">
                <a:latin typeface="Times New Roman" panose="02020603050405020304" pitchFamily="18" charset="0"/>
                <a:cs typeface="Times New Roman" panose="02020603050405020304" pitchFamily="18" charset="0"/>
              </a:rPr>
              <a:t>                                                           </a:t>
            </a:r>
            <a:endParaRPr lang="en-US" sz="2000" dirty="0"/>
          </a:p>
          <a:p>
            <a:pPr algn="just">
              <a:lnSpc>
                <a:spcPct val="150000"/>
              </a:lnSpc>
              <a:buClr>
                <a:srgbClr val="C00000"/>
              </a:buClr>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a:p>
            <a:pPr marL="0" indent="0" algn="just">
              <a:lnSpc>
                <a:spcPct val="150000"/>
              </a:lnSpc>
              <a:buClr>
                <a:srgbClr val="C00000"/>
              </a:buClr>
              <a:buNone/>
            </a:pPr>
            <a:endParaRPr lang="en-US" sz="2000" dirty="0">
              <a:latin typeface="Times New Roman" panose="02020603050405020304" pitchFamily="18" charset="0"/>
              <a:cs typeface="Times New Roman" panose="02020603050405020304" pitchFamily="18" charset="0"/>
            </a:endParaRPr>
          </a:p>
          <a:p>
            <a:pPr marL="0" indent="0">
              <a:lnSpc>
                <a:spcPct val="150000"/>
              </a:lnSpc>
              <a:buClr>
                <a:srgbClr val="C00000"/>
              </a:buClr>
              <a:buNone/>
            </a:pPr>
            <a:endParaRPr lang="en-US" sz="2000" b="1" i="1" dirty="0">
              <a:latin typeface="Times New Roman" panose="02020603050405020304" pitchFamily="18" charset="0"/>
              <a:cs typeface="Times New Roman" panose="02020603050405020304" pitchFamily="18" charset="0"/>
            </a:endParaRPr>
          </a:p>
          <a:p>
            <a:pPr marL="0" indent="0" algn="just">
              <a:lnSpc>
                <a:spcPct val="150000"/>
              </a:lnSpc>
              <a:buClr>
                <a:srgbClr val="C00000"/>
              </a:buClr>
              <a:buNone/>
            </a:pP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10</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Rectangle 4"/>
              <p:cNvSpPr/>
              <p:nvPr/>
            </p:nvSpPr>
            <p:spPr>
              <a:xfrm>
                <a:off x="284800" y="924993"/>
                <a:ext cx="8679688" cy="5447645"/>
              </a:xfrm>
              <a:prstGeom prst="rect">
                <a:avLst/>
              </a:prstGeom>
            </p:spPr>
            <p:txBody>
              <a:bodyPr wrap="square">
                <a:spAutoFit/>
              </a:bodyPr>
              <a:lstStyle/>
              <a:p>
                <a:pPr marL="342900" indent="-342900">
                  <a:buClr>
                    <a:srgbClr val="C00000"/>
                  </a:buClr>
                  <a:buFont typeface="Wingdings" pitchFamily="2" charset="2"/>
                  <a:buChar char="Ø"/>
                </a:pPr>
                <a:endParaRPr lang="en-US" sz="2400" dirty="0" smtClean="0">
                  <a:solidFill>
                    <a:srgbClr val="231F20"/>
                  </a:solidFill>
                  <a:latin typeface="Times New Roman"/>
                </a:endParaRPr>
              </a:p>
              <a:p>
                <a:pPr marL="342900" indent="-342900">
                  <a:buClr>
                    <a:srgbClr val="C00000"/>
                  </a:buClr>
                  <a:buFont typeface="Wingdings" pitchFamily="2" charset="2"/>
                  <a:buChar char="Ø"/>
                </a:pPr>
                <a:r>
                  <a:rPr lang="en-US" sz="2400" dirty="0" smtClean="0">
                    <a:solidFill>
                      <a:srgbClr val="231F20"/>
                    </a:solidFill>
                    <a:latin typeface="Times New Roman"/>
                  </a:rPr>
                  <a:t> </a:t>
                </a:r>
                <a:r>
                  <a:rPr lang="en-US" sz="2400" b="1" i="1" dirty="0">
                    <a:solidFill>
                      <a:srgbClr val="EE1846"/>
                    </a:solidFill>
                    <a:latin typeface="Times New Roman"/>
                  </a:rPr>
                  <a:t>(iii) </a:t>
                </a:r>
                <a:r>
                  <a:rPr lang="en-US" sz="2400" b="1" dirty="0">
                    <a:solidFill>
                      <a:srgbClr val="EE1846"/>
                    </a:solidFill>
                    <a:latin typeface="Times New Roman"/>
                  </a:rPr>
                  <a:t>When input frequency is greater than </a:t>
                </a:r>
                <a:r>
                  <a:rPr lang="en-US" sz="2400" i="1" dirty="0" err="1">
                    <a:latin typeface="Times New Roman"/>
                  </a:rPr>
                  <a:t>fr</a:t>
                </a:r>
                <a:r>
                  <a:rPr lang="en-US" sz="2400" b="1" dirty="0">
                    <a:solidFill>
                      <a:srgbClr val="EE1846"/>
                    </a:solidFill>
                    <a:latin typeface="Times New Roman"/>
                  </a:rPr>
                  <a:t> </a:t>
                </a:r>
                <a:r>
                  <a:rPr lang="en-US" sz="2400" dirty="0">
                    <a:solidFill>
                      <a:srgbClr val="231F20"/>
                    </a:solidFill>
                    <a:latin typeface="Times New Roman"/>
                  </a:rPr>
                  <a:t>(i.e., </a:t>
                </a:r>
                <a:r>
                  <a:rPr lang="en-US" sz="2400" i="1" dirty="0">
                    <a:solidFill>
                      <a:srgbClr val="231F20"/>
                    </a:solidFill>
                    <a:latin typeface="Times New Roman"/>
                  </a:rPr>
                  <a:t>fin</a:t>
                </a:r>
                <a:r>
                  <a:rPr lang="en-US" sz="2400" dirty="0">
                    <a:solidFill>
                      <a:srgbClr val="231F20"/>
                    </a:solidFill>
                    <a:latin typeface="Times New Roman"/>
                  </a:rPr>
                  <a:t> &gt; </a:t>
                </a:r>
                <a:r>
                  <a:rPr lang="en-US" sz="2400" i="1" dirty="0" err="1">
                    <a:solidFill>
                      <a:srgbClr val="231F20"/>
                    </a:solidFill>
                    <a:latin typeface="Times New Roman"/>
                  </a:rPr>
                  <a:t>fr</a:t>
                </a:r>
                <a:r>
                  <a:rPr lang="en-US" sz="2400" dirty="0">
                    <a:solidFill>
                      <a:srgbClr val="231F20"/>
                    </a:solidFill>
                    <a:latin typeface="Times New Roman"/>
                  </a:rPr>
                  <a:t>). </a:t>
                </a:r>
                <a:endParaRPr lang="en-US" sz="2400" dirty="0" smtClean="0">
                  <a:solidFill>
                    <a:srgbClr val="231F20"/>
                  </a:solidFill>
                  <a:latin typeface="Times New Roman"/>
                </a:endParaRPr>
              </a:p>
              <a:p>
                <a:pPr>
                  <a:buClr>
                    <a:srgbClr val="C00000"/>
                  </a:buClr>
                </a:pPr>
                <a:endParaRPr lang="en-US" sz="2400" dirty="0" smtClean="0">
                  <a:solidFill>
                    <a:srgbClr val="231F20"/>
                  </a:solidFill>
                  <a:latin typeface="Times New Roman"/>
                </a:endParaRPr>
              </a:p>
              <a:p>
                <a:pPr marL="342900" indent="-342900">
                  <a:buClr>
                    <a:srgbClr val="C00000"/>
                  </a:buClr>
                  <a:buFont typeface="Wingdings" pitchFamily="2" charset="2"/>
                  <a:buChar char="Ø"/>
                </a:pPr>
                <a:r>
                  <a:rPr lang="en-US" sz="2400" dirty="0" smtClean="0">
                    <a:solidFill>
                      <a:srgbClr val="231F20"/>
                    </a:solidFill>
                    <a:latin typeface="Times New Roman"/>
                  </a:rPr>
                  <a:t>When </a:t>
                </a:r>
                <a:r>
                  <a:rPr lang="en-US" sz="2400" dirty="0">
                    <a:solidFill>
                      <a:srgbClr val="231F20"/>
                    </a:solidFill>
                    <a:latin typeface="Times New Roman"/>
                  </a:rPr>
                  <a:t>the input signal frequency </a:t>
                </a:r>
                <a:r>
                  <a:rPr lang="en-US" sz="2400" dirty="0" smtClean="0">
                    <a:solidFill>
                      <a:srgbClr val="231F20"/>
                    </a:solidFill>
                    <a:latin typeface="Times New Roman"/>
                  </a:rPr>
                  <a:t>is greater </a:t>
                </a:r>
                <a:r>
                  <a:rPr lang="en-US" sz="2400" dirty="0">
                    <a:solidFill>
                      <a:srgbClr val="231F20"/>
                    </a:solidFill>
                    <a:latin typeface="Times New Roman"/>
                  </a:rPr>
                  <a:t>than </a:t>
                </a:r>
                <a:r>
                  <a:rPr lang="en-US" sz="2400" i="1" dirty="0" err="1">
                    <a:solidFill>
                      <a:srgbClr val="231F20"/>
                    </a:solidFill>
                    <a:latin typeface="Times New Roman"/>
                  </a:rPr>
                  <a:t>fr</a:t>
                </a:r>
                <a:r>
                  <a:rPr lang="en-US" sz="2400" dirty="0">
                    <a:solidFill>
                      <a:srgbClr val="231F20"/>
                    </a:solidFill>
                    <a:latin typeface="Times New Roman"/>
                  </a:rPr>
                  <a:t>, the circuit is effectively capacitive</a:t>
                </a:r>
                <a:r>
                  <a:rPr lang="en-US" sz="2400" dirty="0" smtClean="0">
                    <a:solidFill>
                      <a:srgbClr val="231F20"/>
                    </a:solidFill>
                    <a:latin typeface="Times New Roman"/>
                  </a:rPr>
                  <a:t>.</a:t>
                </a:r>
              </a:p>
              <a:p>
                <a:pPr marL="342900" indent="-342900">
                  <a:buClr>
                    <a:srgbClr val="C00000"/>
                  </a:buClr>
                  <a:buFont typeface="Wingdings" pitchFamily="2" charset="2"/>
                  <a:buChar char="Ø"/>
                </a:pPr>
                <a:r>
                  <a:rPr lang="en-US" sz="2400" dirty="0" smtClean="0">
                    <a:solidFill>
                      <a:srgbClr val="231F20"/>
                    </a:solidFill>
                    <a:latin typeface="Times New Roman"/>
                  </a:rPr>
                  <a:t> </a:t>
                </a:r>
                <a:r>
                  <a:rPr lang="en-US" sz="2400" dirty="0">
                    <a:solidFill>
                      <a:srgbClr val="231F20"/>
                    </a:solidFill>
                    <a:latin typeface="Times New Roman"/>
                  </a:rPr>
                  <a:t>As </a:t>
                </a:r>
                <a:r>
                  <a:rPr lang="en-US" sz="2400" i="1" dirty="0">
                    <a:solidFill>
                      <a:srgbClr val="231F20"/>
                    </a:solidFill>
                    <a:latin typeface="Times New Roman"/>
                  </a:rPr>
                  <a:t>fin</a:t>
                </a:r>
                <a:r>
                  <a:rPr lang="en-US" sz="2400" dirty="0">
                    <a:solidFill>
                      <a:srgbClr val="231F20"/>
                    </a:solidFill>
                    <a:latin typeface="Times New Roman"/>
                  </a:rPr>
                  <a:t> is increased beyond </a:t>
                </a:r>
                <a:r>
                  <a:rPr lang="en-US" sz="2400" i="1" dirty="0" err="1">
                    <a:solidFill>
                      <a:srgbClr val="231F20"/>
                    </a:solidFill>
                    <a:latin typeface="Times New Roman"/>
                  </a:rPr>
                  <a:t>fr</a:t>
                </a:r>
                <a:r>
                  <a:rPr lang="en-US" sz="2400" dirty="0">
                    <a:solidFill>
                      <a:srgbClr val="231F20"/>
                    </a:solidFill>
                    <a:latin typeface="Times New Roman"/>
                  </a:rPr>
                  <a:t>, a point is </a:t>
                </a:r>
                <a:r>
                  <a:rPr lang="en-US" sz="2400" dirty="0" smtClean="0">
                    <a:solidFill>
                      <a:srgbClr val="231F20"/>
                    </a:solidFill>
                    <a:latin typeface="Times New Roman"/>
                  </a:rPr>
                  <a:t>reached when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𝑋</m:t>
                        </m:r>
                      </m:e>
                      <m:sub>
                        <m:r>
                          <a:rPr lang="en-US" sz="2400" i="1">
                            <a:solidFill>
                              <a:srgbClr val="231F20"/>
                            </a:solidFill>
                            <a:latin typeface="Cambria Math"/>
                          </a:rPr>
                          <m:t>𝐿</m:t>
                        </m:r>
                      </m:sub>
                    </m:sSub>
                    <m:r>
                      <a:rPr lang="en-US" sz="2400" b="0" i="1" smtClean="0">
                        <a:solidFill>
                          <a:srgbClr val="231F20"/>
                        </a:solidFill>
                        <a:latin typeface="Cambria Math"/>
                      </a:rPr>
                      <m:t>_</m:t>
                    </m:r>
                    <m:sSub>
                      <m:sSubPr>
                        <m:ctrlPr>
                          <a:rPr lang="en-US" sz="2400" i="1">
                            <a:solidFill>
                              <a:srgbClr val="231F20"/>
                            </a:solidFill>
                            <a:latin typeface="Cambria Math"/>
                          </a:rPr>
                        </m:ctrlPr>
                      </m:sSubPr>
                      <m:e>
                        <m:r>
                          <a:rPr lang="en-US" sz="2400" i="1">
                            <a:solidFill>
                              <a:srgbClr val="231F20"/>
                            </a:solidFill>
                            <a:latin typeface="Cambria Math"/>
                          </a:rPr>
                          <m:t> </m:t>
                        </m:r>
                        <m:r>
                          <a:rPr lang="en-US" sz="2400" i="1">
                            <a:solidFill>
                              <a:srgbClr val="231F20"/>
                            </a:solidFill>
                            <a:latin typeface="Cambria Math"/>
                          </a:rPr>
                          <m:t>𝑋</m:t>
                        </m:r>
                      </m:e>
                      <m:sub>
                        <m:r>
                          <a:rPr lang="en-US" sz="2400" i="1">
                            <a:solidFill>
                              <a:srgbClr val="231F20"/>
                            </a:solidFill>
                            <a:latin typeface="Cambria Math"/>
                          </a:rPr>
                          <m:t>𝐶</m:t>
                        </m:r>
                      </m:sub>
                    </m:sSub>
                    <m:r>
                      <a:rPr lang="en-US" sz="2400" i="1">
                        <a:solidFill>
                          <a:srgbClr val="231F20"/>
                        </a:solidFill>
                        <a:latin typeface="Cambria Math"/>
                      </a:rPr>
                      <m:t> </m:t>
                    </m:r>
                  </m:oMath>
                </a14:m>
                <a:r>
                  <a:rPr lang="en-US" sz="2400" dirty="0">
                    <a:solidFill>
                      <a:srgbClr val="231F20"/>
                    </a:solidFill>
                    <a:latin typeface="Times New Roman"/>
                  </a:rPr>
                  <a:t>=</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𝑅</m:t>
                        </m:r>
                      </m:e>
                      <m:sub>
                        <m:r>
                          <a:rPr lang="en-US" sz="2400" i="1">
                            <a:solidFill>
                              <a:srgbClr val="231F20"/>
                            </a:solidFill>
                            <a:latin typeface="Cambria Math"/>
                          </a:rPr>
                          <m:t>𝐿</m:t>
                        </m:r>
                      </m:sub>
                    </m:sSub>
                  </m:oMath>
                </a14:m>
                <a:r>
                  <a:rPr lang="en-US" sz="2400" dirty="0">
                    <a:solidFill>
                      <a:srgbClr val="231F20"/>
                    </a:solidFill>
                    <a:latin typeface="Times New Roman"/>
                  </a:rPr>
                  <a:t>. </a:t>
                </a:r>
                <a:endParaRPr lang="en-US" sz="2400" dirty="0" smtClean="0">
                  <a:solidFill>
                    <a:srgbClr val="231F20"/>
                  </a:solidFill>
                  <a:latin typeface="Times New Roman"/>
                </a:endParaRPr>
              </a:p>
              <a:p>
                <a:pPr marL="342900" indent="-342900">
                  <a:buClr>
                    <a:srgbClr val="C00000"/>
                  </a:buClr>
                  <a:buFont typeface="Wingdings" pitchFamily="2" charset="2"/>
                  <a:buChar char="Ø"/>
                </a:pPr>
                <a:r>
                  <a:rPr lang="en-US" sz="2400" dirty="0" smtClean="0">
                    <a:solidFill>
                      <a:srgbClr val="231F20"/>
                    </a:solidFill>
                    <a:latin typeface="Times New Roman"/>
                  </a:rPr>
                  <a:t>When </a:t>
                </a:r>
                <a:r>
                  <a:rPr lang="en-US" sz="2400" dirty="0">
                    <a:solidFill>
                      <a:srgbClr val="231F20"/>
                    </a:solidFill>
                    <a:latin typeface="Times New Roman"/>
                  </a:rPr>
                  <a:t>this happens, the voltage gain of the amplifier will again fall by 3db</a:t>
                </a:r>
                <a:r>
                  <a:rPr lang="en-US" sz="2400" dirty="0" smtClean="0">
                    <a:solidFill>
                      <a:srgbClr val="231F20"/>
                    </a:solidFill>
                    <a:latin typeface="Times New Roman"/>
                  </a:rPr>
                  <a:t>.</a:t>
                </a:r>
              </a:p>
              <a:p>
                <a:pPr marL="342900" indent="-342900">
                  <a:buClr>
                    <a:srgbClr val="C00000"/>
                  </a:buClr>
                  <a:buFont typeface="Wingdings" pitchFamily="2" charset="2"/>
                  <a:buChar char="Ø"/>
                </a:pPr>
                <a:r>
                  <a:rPr lang="en-US" sz="2400" dirty="0" smtClean="0">
                    <a:solidFill>
                      <a:srgbClr val="231F20"/>
                    </a:solidFill>
                    <a:latin typeface="Times New Roman"/>
                  </a:rPr>
                  <a:t> In other </a:t>
                </a:r>
                <a:r>
                  <a:rPr lang="en-US" sz="2400" dirty="0">
                    <a:solidFill>
                      <a:srgbClr val="231F20"/>
                    </a:solidFill>
                    <a:latin typeface="Times New Roman"/>
                  </a:rPr>
                  <a:t>words, the upper cut-off frequency for the circuit will occur when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𝑋</m:t>
                        </m:r>
                      </m:e>
                      <m:sub>
                        <m:r>
                          <a:rPr lang="en-US" sz="2400" i="1">
                            <a:solidFill>
                              <a:srgbClr val="231F20"/>
                            </a:solidFill>
                            <a:latin typeface="Cambria Math"/>
                          </a:rPr>
                          <m:t>𝐿</m:t>
                        </m:r>
                      </m:sub>
                    </m:sSub>
                    <m:r>
                      <a:rPr lang="en-US" sz="2400" i="1">
                        <a:solidFill>
                          <a:srgbClr val="231F20"/>
                        </a:solidFill>
                        <a:latin typeface="Cambria Math"/>
                      </a:rPr>
                      <m:t>_</m:t>
                    </m:r>
                    <m:sSub>
                      <m:sSubPr>
                        <m:ctrlPr>
                          <a:rPr lang="en-US" sz="2400" i="1">
                            <a:solidFill>
                              <a:srgbClr val="231F20"/>
                            </a:solidFill>
                            <a:latin typeface="Cambria Math"/>
                          </a:rPr>
                        </m:ctrlPr>
                      </m:sSubPr>
                      <m:e>
                        <m:r>
                          <a:rPr lang="en-US" sz="2400" i="1">
                            <a:solidFill>
                              <a:srgbClr val="231F20"/>
                            </a:solidFill>
                            <a:latin typeface="Cambria Math"/>
                          </a:rPr>
                          <m:t> </m:t>
                        </m:r>
                        <m:r>
                          <a:rPr lang="en-US" sz="2400" i="1">
                            <a:solidFill>
                              <a:srgbClr val="231F20"/>
                            </a:solidFill>
                            <a:latin typeface="Cambria Math"/>
                          </a:rPr>
                          <m:t>𝑋</m:t>
                        </m:r>
                      </m:e>
                      <m:sub>
                        <m:r>
                          <a:rPr lang="en-US" sz="2400" i="1">
                            <a:solidFill>
                              <a:srgbClr val="231F20"/>
                            </a:solidFill>
                            <a:latin typeface="Cambria Math"/>
                          </a:rPr>
                          <m:t>𝐶</m:t>
                        </m:r>
                      </m:sub>
                    </m:sSub>
                    <m:r>
                      <a:rPr lang="en-US" sz="2400" i="1">
                        <a:solidFill>
                          <a:srgbClr val="231F20"/>
                        </a:solidFill>
                        <a:latin typeface="Cambria Math"/>
                      </a:rPr>
                      <m:t> </m:t>
                    </m:r>
                  </m:oMath>
                </a14:m>
                <a:r>
                  <a:rPr lang="en-US" sz="2400" dirty="0">
                    <a:solidFill>
                      <a:srgbClr val="231F20"/>
                    </a:solidFill>
                    <a:latin typeface="Times New Roman"/>
                  </a:rPr>
                  <a:t>=</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𝑅</m:t>
                        </m:r>
                      </m:e>
                      <m:sub>
                        <m:r>
                          <a:rPr lang="en-US" sz="2400" i="1">
                            <a:solidFill>
                              <a:srgbClr val="231F20"/>
                            </a:solidFill>
                            <a:latin typeface="Cambria Math"/>
                          </a:rPr>
                          <m:t>𝐿</m:t>
                        </m:r>
                      </m:sub>
                    </m:sSub>
                  </m:oMath>
                </a14:m>
                <a:r>
                  <a:rPr lang="en-US" sz="2400" dirty="0" smtClean="0">
                    <a:solidFill>
                      <a:srgbClr val="231F20"/>
                    </a:solidFill>
                    <a:latin typeface="Times New Roman"/>
                  </a:rPr>
                  <a:t>. </a:t>
                </a:r>
              </a:p>
              <a:p>
                <a:pPr marL="342900" indent="-342900">
                  <a:buClr>
                    <a:srgbClr val="C00000"/>
                  </a:buClr>
                  <a:buFont typeface="Wingdings" pitchFamily="2" charset="2"/>
                  <a:buChar char="Ø"/>
                </a:pPr>
                <a:r>
                  <a:rPr lang="en-US" sz="2400" dirty="0" smtClean="0">
                    <a:solidFill>
                      <a:schemeClr val="accent1"/>
                    </a:solidFill>
                    <a:latin typeface="Times New Roman"/>
                  </a:rPr>
                  <a:t>However</a:t>
                </a:r>
                <a:r>
                  <a:rPr lang="en-US" sz="2400" dirty="0">
                    <a:solidFill>
                      <a:schemeClr val="accent1"/>
                    </a:solidFill>
                    <a:latin typeface="Times New Roman"/>
                  </a:rPr>
                  <a:t>, </a:t>
                </a:r>
                <a:r>
                  <a:rPr lang="en-US" sz="2400" dirty="0" smtClean="0">
                    <a:solidFill>
                      <a:schemeClr val="accent1"/>
                    </a:solidFill>
                    <a:latin typeface="Times New Roman"/>
                  </a:rPr>
                  <a:t>the impedance </a:t>
                </a:r>
                <a:r>
                  <a:rPr lang="en-US" sz="2400" dirty="0">
                    <a:solidFill>
                      <a:schemeClr val="accent1"/>
                    </a:solidFill>
                    <a:latin typeface="Times New Roman"/>
                  </a:rPr>
                  <a:t>of the circuit decreases rapidly when </a:t>
                </a:r>
                <a:r>
                  <a:rPr lang="en-US" sz="2400" dirty="0" smtClean="0">
                    <a:solidFill>
                      <a:schemeClr val="accent1"/>
                    </a:solidFill>
                    <a:latin typeface="Times New Roman"/>
                  </a:rPr>
                  <a:t>the frequency </a:t>
                </a:r>
                <a:r>
                  <a:rPr lang="en-US" sz="2400" dirty="0">
                    <a:solidFill>
                      <a:schemeClr val="accent1"/>
                    </a:solidFill>
                    <a:latin typeface="Times New Roman"/>
                  </a:rPr>
                  <a:t>is changed above or below the resonant frequency.</a:t>
                </a:r>
                <a:endParaRPr lang="en-US" sz="2400" b="1" dirty="0" smtClean="0">
                  <a:solidFill>
                    <a:schemeClr val="accent1"/>
                  </a:solidFill>
                  <a:latin typeface="Times New Roman"/>
                </a:endParaRPr>
              </a:p>
              <a:p>
                <a:pPr marL="285750" indent="-285750" algn="just">
                  <a:lnSpc>
                    <a:spcPct val="150000"/>
                  </a:lnSpc>
                  <a:buClr>
                    <a:srgbClr val="C00000"/>
                  </a:buClr>
                  <a:buFont typeface="Wingdings" pitchFamily="2" charset="2"/>
                  <a:buChar char="Ø"/>
                </a:pPr>
                <a:endParaRPr lang="en-US" sz="2400" dirty="0">
                  <a:solidFill>
                    <a:prstClr val="black"/>
                  </a:solidFill>
                  <a:latin typeface="Times New Roman" pitchFamily="18" charset="0"/>
                  <a:cs typeface="Times New Roman"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84800" y="924993"/>
                <a:ext cx="8679688" cy="5447645"/>
              </a:xfrm>
              <a:prstGeom prst="rect">
                <a:avLst/>
              </a:prstGeom>
              <a:blipFill rotWithShape="1">
                <a:blip r:embed="rId5"/>
                <a:stretch>
                  <a:fillRect l="-983" r="-1826"/>
                </a:stretch>
              </a:blipFill>
            </p:spPr>
            <p:txBody>
              <a:bodyPr/>
              <a:lstStyle/>
              <a:p>
                <a:r>
                  <a:rPr lang="en-US">
                    <a:noFill/>
                  </a:rPr>
                  <a:t> </a:t>
                </a:r>
              </a:p>
            </p:txBody>
          </p:sp>
        </mc:Fallback>
      </mc:AlternateContent>
    </p:spTree>
    <p:extLst>
      <p:ext uri="{BB962C8B-B14F-4D97-AF65-F5344CB8AC3E}">
        <p14:creationId xmlns:p14="http://schemas.microsoft.com/office/powerpoint/2010/main" val="681487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51013"/>
            <a:ext cx="8001000" cy="1052736"/>
          </a:xfrm>
        </p:spPr>
        <p:txBody>
          <a:bodyPr/>
          <a:lstStyle/>
          <a:p>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tr-TR" sz="3600" b="1" dirty="0">
              <a:solidFill>
                <a:schemeClr val="accent1"/>
              </a:solidFill>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11</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39549" y="1048485"/>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48" y="1268760"/>
            <a:ext cx="8280923" cy="1200329"/>
          </a:xfrm>
          <a:prstGeom prst="rect">
            <a:avLst/>
          </a:prstGeom>
        </p:spPr>
        <p:txBody>
          <a:bodyPr wrap="square">
            <a:spAutoFit/>
          </a:bodyPr>
          <a:lstStyle/>
          <a:p>
            <a:r>
              <a:rPr lang="en-US" sz="2400" b="1" dirty="0">
                <a:solidFill>
                  <a:srgbClr val="EE1846"/>
                </a:solidFill>
                <a:latin typeface="Times New Roman"/>
              </a:rPr>
              <a:t>Example 15.7. </a:t>
            </a:r>
            <a:r>
              <a:rPr lang="en-US" sz="2400" i="1" dirty="0">
                <a:solidFill>
                  <a:srgbClr val="231F20"/>
                </a:solidFill>
                <a:latin typeface="Times New Roman"/>
              </a:rPr>
              <a:t>For the tuned amplifier shown in Fig. 15.12</a:t>
            </a:r>
            <a:r>
              <a:rPr lang="en-US" sz="2400" i="1" dirty="0" smtClean="0">
                <a:solidFill>
                  <a:srgbClr val="231F20"/>
                </a:solidFill>
                <a:latin typeface="Times New Roman"/>
              </a:rPr>
              <a:t>, determine </a:t>
            </a:r>
            <a:r>
              <a:rPr lang="en-US" sz="2400" i="1" dirty="0">
                <a:solidFill>
                  <a:srgbClr val="231F20"/>
                </a:solidFill>
                <a:latin typeface="Times New Roman"/>
              </a:rPr>
              <a:t>(i) the resonant </a:t>
            </a:r>
            <a:r>
              <a:rPr lang="en-US" sz="2400" i="1" dirty="0" smtClean="0">
                <a:solidFill>
                  <a:srgbClr val="231F20"/>
                </a:solidFill>
                <a:latin typeface="Times New Roman"/>
              </a:rPr>
              <a:t>frequency (</a:t>
            </a:r>
            <a:r>
              <a:rPr lang="en-US" sz="2400" i="1" dirty="0">
                <a:solidFill>
                  <a:srgbClr val="231F20"/>
                </a:solidFill>
                <a:latin typeface="Times New Roman"/>
              </a:rPr>
              <a:t>ii) the Q of tank circuit and (iii) bandwidth of the amplifier.</a:t>
            </a:r>
            <a:endParaRPr lang="en-US" sz="24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794" y="2469089"/>
            <a:ext cx="4504486" cy="384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705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lstStyle/>
          <a:p>
            <a:pPr algn="ctr"/>
            <a:r>
              <a:rPr lang="en-US" sz="3200" b="1" dirty="0" smtClean="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en-US" sz="3200" b="1" dirty="0">
              <a:solidFill>
                <a:srgbClr val="C00000"/>
              </a:solidFill>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12</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99" y="1340768"/>
            <a:ext cx="777121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615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lstStyle/>
          <a:p>
            <a:pPr algn="ctr"/>
            <a:r>
              <a:rPr lang="en-US" sz="3200" b="1" dirty="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13</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296920" y="1340768"/>
                <a:ext cx="8667568" cy="4524315"/>
              </a:xfrm>
              <a:prstGeom prst="rect">
                <a:avLst/>
              </a:prstGeom>
            </p:spPr>
            <p:txBody>
              <a:bodyPr wrap="square">
                <a:spAutoFit/>
              </a:bodyPr>
              <a:lstStyle/>
              <a:p>
                <a:r>
                  <a:rPr lang="en-US" sz="2400" b="1" dirty="0" smtClean="0">
                    <a:solidFill>
                      <a:srgbClr val="005AAB"/>
                    </a:solidFill>
                    <a:latin typeface="Arial Black"/>
                  </a:rPr>
                  <a:t>Double Tuned Amplifier</a:t>
                </a:r>
              </a:p>
              <a:p>
                <a:pPr marL="342900" indent="-342900">
                  <a:buClr>
                    <a:srgbClr val="C00000"/>
                  </a:buClr>
                  <a:buFont typeface="Wingdings" pitchFamily="2" charset="2"/>
                  <a:buChar char="Ø"/>
                </a:pPr>
                <a:endParaRPr lang="en-US" sz="2400" dirty="0" smtClean="0">
                  <a:solidFill>
                    <a:srgbClr val="231F20"/>
                  </a:solidFill>
                  <a:latin typeface="Times New Roman"/>
                </a:endParaRPr>
              </a:p>
              <a:p>
                <a:pPr marL="342900" indent="-342900">
                  <a:buClr>
                    <a:srgbClr val="C00000"/>
                  </a:buClr>
                  <a:buFont typeface="Wingdings" pitchFamily="2" charset="2"/>
                  <a:buChar char="Ø"/>
                </a:pPr>
                <a:r>
                  <a:rPr lang="en-US" sz="2400" dirty="0">
                    <a:solidFill>
                      <a:srgbClr val="231F20"/>
                    </a:solidFill>
                    <a:latin typeface="Times New Roman"/>
                  </a:rPr>
                  <a:t>Fig. 15.13 shows the circuit of a double tuned amplifier</a:t>
                </a:r>
                <a:r>
                  <a:rPr lang="en-US" sz="2400" dirty="0" smtClean="0">
                    <a:solidFill>
                      <a:srgbClr val="231F20"/>
                    </a:solidFill>
                    <a:latin typeface="Times New Roman"/>
                  </a:rPr>
                  <a:t>.</a:t>
                </a:r>
              </a:p>
              <a:p>
                <a:pPr marL="342900" indent="-342900">
                  <a:buClr>
                    <a:srgbClr val="C00000"/>
                  </a:buClr>
                  <a:buFont typeface="Wingdings" pitchFamily="2" charset="2"/>
                  <a:buChar char="Ø"/>
                </a:pPr>
                <a:r>
                  <a:rPr lang="en-US" sz="2400" dirty="0" smtClean="0">
                    <a:solidFill>
                      <a:srgbClr val="231F20"/>
                    </a:solidFill>
                    <a:latin typeface="Times New Roman"/>
                  </a:rPr>
                  <a:t> </a:t>
                </a:r>
                <a:r>
                  <a:rPr lang="en-US" sz="2400" dirty="0">
                    <a:solidFill>
                      <a:srgbClr val="231F20"/>
                    </a:solidFill>
                    <a:latin typeface="Times New Roman"/>
                  </a:rPr>
                  <a:t>It </a:t>
                </a:r>
                <a:r>
                  <a:rPr lang="en-US" sz="2400" dirty="0" smtClean="0">
                    <a:solidFill>
                      <a:srgbClr val="231F20"/>
                    </a:solidFill>
                    <a:latin typeface="Times New Roman"/>
                  </a:rPr>
                  <a:t>consists of </a:t>
                </a:r>
                <a:r>
                  <a:rPr lang="en-US" sz="2400" dirty="0">
                    <a:solidFill>
                      <a:srgbClr val="231F20"/>
                    </a:solidFill>
                    <a:latin typeface="Times New Roman"/>
                  </a:rPr>
                  <a:t>a transistor amplifier </a:t>
                </a:r>
                <a:r>
                  <a:rPr lang="en-US" sz="2400" dirty="0" smtClean="0">
                    <a:solidFill>
                      <a:srgbClr val="231F20"/>
                    </a:solidFill>
                    <a:latin typeface="Times New Roman"/>
                  </a:rPr>
                  <a:t>containing two </a:t>
                </a:r>
                <a:r>
                  <a:rPr lang="en-US" sz="2400" dirty="0">
                    <a:solidFill>
                      <a:srgbClr val="231F20"/>
                    </a:solidFill>
                    <a:latin typeface="Times New Roman"/>
                  </a:rPr>
                  <a:t>tuned circuits ; one </a:t>
                </a:r>
                <a:r>
                  <a:rPr lang="en-US" sz="2400" dirty="0" smtClean="0">
                    <a:solidFill>
                      <a:srgbClr val="231F20"/>
                    </a:solidFill>
                    <a:latin typeface="Times New Roman"/>
                  </a:rPr>
                  <a:t>(</a:t>
                </a:r>
                <a14:m>
                  <m:oMath xmlns:m="http://schemas.openxmlformats.org/officeDocument/2006/math">
                    <m:sSub>
                      <m:sSubPr>
                        <m:ctrlPr>
                          <a:rPr lang="en-US" sz="2400" i="1" smtClean="0">
                            <a:solidFill>
                              <a:srgbClr val="231F20"/>
                            </a:solidFill>
                            <a:latin typeface="Cambria Math"/>
                          </a:rPr>
                        </m:ctrlPr>
                      </m:sSubPr>
                      <m:e>
                        <m:r>
                          <a:rPr lang="en-US" sz="2400" b="0" i="1" smtClean="0">
                            <a:solidFill>
                              <a:srgbClr val="231F20"/>
                            </a:solidFill>
                            <a:latin typeface="Cambria Math"/>
                          </a:rPr>
                          <m:t>𝐿</m:t>
                        </m:r>
                      </m:e>
                      <m:sub>
                        <m:r>
                          <a:rPr lang="en-US" sz="2400" b="0" i="1" smtClean="0">
                            <a:solidFill>
                              <a:srgbClr val="231F20"/>
                            </a:solidFill>
                            <a:latin typeface="Cambria Math"/>
                          </a:rPr>
                          <m:t>1</m:t>
                        </m:r>
                      </m:sub>
                    </m:sSub>
                    <m:sSub>
                      <m:sSubPr>
                        <m:ctrlPr>
                          <a:rPr lang="en-US" sz="2400" i="1" smtClean="0">
                            <a:solidFill>
                              <a:srgbClr val="231F20"/>
                            </a:solidFill>
                            <a:latin typeface="Cambria Math"/>
                          </a:rPr>
                        </m:ctrlPr>
                      </m:sSubPr>
                      <m:e>
                        <m:r>
                          <a:rPr lang="en-US" sz="2400" b="0" i="1" smtClean="0">
                            <a:solidFill>
                              <a:srgbClr val="231F20"/>
                            </a:solidFill>
                            <a:latin typeface="Cambria Math"/>
                          </a:rPr>
                          <m:t>𝐶</m:t>
                        </m:r>
                      </m:e>
                      <m:sub>
                        <m:r>
                          <a:rPr lang="en-US" sz="2400" b="0" i="1" smtClean="0">
                            <a:solidFill>
                              <a:srgbClr val="231F20"/>
                            </a:solidFill>
                            <a:latin typeface="Cambria Math"/>
                          </a:rPr>
                          <m:t>1</m:t>
                        </m:r>
                      </m:sub>
                    </m:sSub>
                  </m:oMath>
                </a14:m>
                <a:r>
                  <a:rPr lang="en-US" sz="2400" dirty="0">
                    <a:solidFill>
                      <a:srgbClr val="231F20"/>
                    </a:solidFill>
                    <a:latin typeface="Times New Roman"/>
                  </a:rPr>
                  <a:t>) in the collector and the other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𝐿</m:t>
                        </m:r>
                      </m:e>
                      <m:sub>
                        <m:r>
                          <a:rPr lang="en-US" sz="2400" b="0" i="1" smtClean="0">
                            <a:solidFill>
                              <a:srgbClr val="231F20"/>
                            </a:solidFill>
                            <a:latin typeface="Cambria Math"/>
                          </a:rPr>
                          <m:t>2</m:t>
                        </m:r>
                      </m:sub>
                    </m:sSub>
                    <m:sSub>
                      <m:sSubPr>
                        <m:ctrlPr>
                          <a:rPr lang="en-US" sz="2400" i="1">
                            <a:solidFill>
                              <a:srgbClr val="231F20"/>
                            </a:solidFill>
                            <a:latin typeface="Cambria Math"/>
                          </a:rPr>
                        </m:ctrlPr>
                      </m:sSubPr>
                      <m:e>
                        <m:r>
                          <a:rPr lang="en-US" sz="2400" i="1">
                            <a:solidFill>
                              <a:srgbClr val="231F20"/>
                            </a:solidFill>
                            <a:latin typeface="Cambria Math"/>
                          </a:rPr>
                          <m:t>𝐶</m:t>
                        </m:r>
                      </m:e>
                      <m:sub>
                        <m:r>
                          <a:rPr lang="en-US" sz="2400" b="0" i="1" smtClean="0">
                            <a:solidFill>
                              <a:srgbClr val="231F20"/>
                            </a:solidFill>
                            <a:latin typeface="Cambria Math"/>
                          </a:rPr>
                          <m:t>2</m:t>
                        </m:r>
                      </m:sub>
                    </m:sSub>
                  </m:oMath>
                </a14:m>
                <a:r>
                  <a:rPr lang="en-US" sz="2400" dirty="0">
                    <a:solidFill>
                      <a:srgbClr val="231F20"/>
                    </a:solidFill>
                    <a:latin typeface="Times New Roman"/>
                  </a:rPr>
                  <a:t>) in the output as shown</a:t>
                </a:r>
                <a:r>
                  <a:rPr lang="en-US" sz="2400" dirty="0" smtClean="0">
                    <a:solidFill>
                      <a:srgbClr val="231F20"/>
                    </a:solidFill>
                    <a:latin typeface="Times New Roman"/>
                  </a:rPr>
                  <a:t>.</a:t>
                </a:r>
              </a:p>
              <a:p>
                <a:pPr marL="342900" indent="-342900">
                  <a:buClr>
                    <a:srgbClr val="C00000"/>
                  </a:buClr>
                  <a:buFont typeface="Wingdings" pitchFamily="2" charset="2"/>
                  <a:buChar char="Ø"/>
                </a:pPr>
                <a:r>
                  <a:rPr lang="en-US" sz="2400" dirty="0" smtClean="0">
                    <a:solidFill>
                      <a:srgbClr val="231F20"/>
                    </a:solidFill>
                    <a:latin typeface="Times New Roman"/>
                  </a:rPr>
                  <a:t> </a:t>
                </a:r>
                <a:r>
                  <a:rPr lang="en-US" sz="2400" dirty="0">
                    <a:solidFill>
                      <a:srgbClr val="231F20"/>
                    </a:solidFill>
                    <a:latin typeface="Times New Roman"/>
                  </a:rPr>
                  <a:t>The </a:t>
                </a:r>
                <a:r>
                  <a:rPr lang="en-US" sz="2400" dirty="0" smtClean="0">
                    <a:solidFill>
                      <a:srgbClr val="231F20"/>
                    </a:solidFill>
                    <a:latin typeface="Times New Roman"/>
                  </a:rPr>
                  <a:t>high frequency </a:t>
                </a:r>
                <a:r>
                  <a:rPr lang="en-US" sz="2400" dirty="0">
                    <a:solidFill>
                      <a:srgbClr val="231F20"/>
                    </a:solidFill>
                    <a:latin typeface="Times New Roman"/>
                  </a:rPr>
                  <a:t>signal to be amplified is applied to the input terminals of the amplifier. </a:t>
                </a:r>
                <a:endParaRPr lang="en-US" sz="2400" dirty="0" smtClean="0">
                  <a:solidFill>
                    <a:srgbClr val="231F20"/>
                  </a:solidFill>
                  <a:latin typeface="Times New Roman"/>
                </a:endParaRPr>
              </a:p>
              <a:p>
                <a:pPr marL="342900" indent="-342900">
                  <a:buClr>
                    <a:srgbClr val="C00000"/>
                  </a:buClr>
                  <a:buFont typeface="Wingdings" pitchFamily="2" charset="2"/>
                  <a:buChar char="Ø"/>
                </a:pPr>
                <a:r>
                  <a:rPr lang="en-US" sz="2400" dirty="0" smtClean="0">
                    <a:solidFill>
                      <a:srgbClr val="231F20"/>
                    </a:solidFill>
                    <a:latin typeface="Times New Roman"/>
                  </a:rPr>
                  <a:t>The resonant frequency </a:t>
                </a:r>
                <a:r>
                  <a:rPr lang="en-US" sz="2400" dirty="0">
                    <a:solidFill>
                      <a:srgbClr val="231F20"/>
                    </a:solidFill>
                    <a:latin typeface="Times New Roman"/>
                  </a:rPr>
                  <a:t>of tuned circuit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𝐿</m:t>
                        </m:r>
                      </m:e>
                      <m:sub>
                        <m:r>
                          <a:rPr lang="en-US" sz="2400" i="1">
                            <a:solidFill>
                              <a:srgbClr val="231F20"/>
                            </a:solidFill>
                            <a:latin typeface="Cambria Math"/>
                          </a:rPr>
                          <m:t>1</m:t>
                        </m:r>
                      </m:sub>
                    </m:sSub>
                    <m:sSub>
                      <m:sSubPr>
                        <m:ctrlPr>
                          <a:rPr lang="en-US" sz="2400" i="1">
                            <a:solidFill>
                              <a:srgbClr val="231F20"/>
                            </a:solidFill>
                            <a:latin typeface="Cambria Math"/>
                          </a:rPr>
                        </m:ctrlPr>
                      </m:sSubPr>
                      <m:e>
                        <m:r>
                          <a:rPr lang="en-US" sz="2400" i="1">
                            <a:solidFill>
                              <a:srgbClr val="231F20"/>
                            </a:solidFill>
                            <a:latin typeface="Cambria Math"/>
                          </a:rPr>
                          <m:t>𝐶</m:t>
                        </m:r>
                      </m:e>
                      <m:sub>
                        <m:r>
                          <a:rPr lang="en-US" sz="2400" i="1">
                            <a:solidFill>
                              <a:srgbClr val="231F20"/>
                            </a:solidFill>
                            <a:latin typeface="Cambria Math"/>
                          </a:rPr>
                          <m:t>1</m:t>
                        </m:r>
                      </m:sub>
                    </m:sSub>
                  </m:oMath>
                </a14:m>
                <a:r>
                  <a:rPr lang="en-US" sz="2400" dirty="0">
                    <a:solidFill>
                      <a:srgbClr val="231F20"/>
                    </a:solidFill>
                    <a:latin typeface="Times New Roman"/>
                  </a:rPr>
                  <a:t> is made equal to the signal frequency</a:t>
                </a:r>
                <a:r>
                  <a:rPr lang="en-US" sz="2400" dirty="0" smtClean="0">
                    <a:solidFill>
                      <a:srgbClr val="231F20"/>
                    </a:solidFill>
                    <a:latin typeface="Times New Roman"/>
                  </a:rPr>
                  <a:t>.</a:t>
                </a:r>
              </a:p>
              <a:p>
                <a:pPr marL="342900" indent="-342900">
                  <a:buClr>
                    <a:srgbClr val="C00000"/>
                  </a:buClr>
                  <a:buFont typeface="Wingdings" pitchFamily="2" charset="2"/>
                  <a:buChar char="Ø"/>
                </a:pPr>
                <a:r>
                  <a:rPr lang="en-US" sz="2400" dirty="0" smtClean="0">
                    <a:solidFill>
                      <a:srgbClr val="231F20"/>
                    </a:solidFill>
                    <a:latin typeface="Times New Roman"/>
                  </a:rPr>
                  <a:t>Under </a:t>
                </a:r>
                <a:r>
                  <a:rPr lang="en-US" sz="2400" dirty="0">
                    <a:solidFill>
                      <a:srgbClr val="231F20"/>
                    </a:solidFill>
                    <a:latin typeface="Times New Roman"/>
                  </a:rPr>
                  <a:t>such conditions, </a:t>
                </a:r>
                <a:r>
                  <a:rPr lang="en-US" sz="2400" dirty="0" smtClean="0">
                    <a:solidFill>
                      <a:srgbClr val="231F20"/>
                    </a:solidFill>
                    <a:latin typeface="Times New Roman"/>
                  </a:rPr>
                  <a:t>the tuned </a:t>
                </a:r>
                <a:r>
                  <a:rPr lang="en-US" sz="2400" dirty="0">
                    <a:solidFill>
                      <a:srgbClr val="231F20"/>
                    </a:solidFill>
                    <a:latin typeface="Times New Roman"/>
                  </a:rPr>
                  <a:t>circuit offers very </a:t>
                </a:r>
                <a:r>
                  <a:rPr lang="en-US" sz="2400" dirty="0" smtClean="0">
                    <a:solidFill>
                      <a:srgbClr val="231F20"/>
                    </a:solidFill>
                    <a:latin typeface="Times New Roman"/>
                  </a:rPr>
                  <a:t>high impedance to the </a:t>
                </a:r>
                <a:r>
                  <a:rPr lang="en-US" sz="2400" dirty="0">
                    <a:solidFill>
                      <a:srgbClr val="231F20"/>
                    </a:solidFill>
                    <a:latin typeface="Times New Roman"/>
                  </a:rPr>
                  <a:t>signal frequency.</a:t>
                </a:r>
              </a:p>
            </p:txBody>
          </p:sp>
        </mc:Choice>
        <mc:Fallback xmlns="">
          <p:sp>
            <p:nvSpPr>
              <p:cNvPr id="2" name="Rectangle 1"/>
              <p:cNvSpPr>
                <a:spLocks noRot="1" noChangeAspect="1" noMove="1" noResize="1" noEditPoints="1" noAdjustHandles="1" noChangeArrowheads="1" noChangeShapeType="1" noTextEdit="1"/>
              </p:cNvSpPr>
              <p:nvPr/>
            </p:nvSpPr>
            <p:spPr>
              <a:xfrm>
                <a:off x="296920" y="1340768"/>
                <a:ext cx="8667568" cy="4524315"/>
              </a:xfrm>
              <a:prstGeom prst="rect">
                <a:avLst/>
              </a:prstGeom>
              <a:blipFill rotWithShape="1">
                <a:blip r:embed="rId5"/>
                <a:stretch>
                  <a:fillRect l="-1125" t="-1078" r="-563" b="-2156"/>
                </a:stretch>
              </a:blipFill>
            </p:spPr>
            <p:txBody>
              <a:bodyPr/>
              <a:lstStyle/>
              <a:p>
                <a:r>
                  <a:rPr lang="en-US">
                    <a:noFill/>
                  </a:rPr>
                  <a:t> </a:t>
                </a:r>
              </a:p>
            </p:txBody>
          </p:sp>
        </mc:Fallback>
      </mc:AlternateContent>
    </p:spTree>
    <p:extLst>
      <p:ext uri="{BB962C8B-B14F-4D97-AF65-F5344CB8AC3E}">
        <p14:creationId xmlns:p14="http://schemas.microsoft.com/office/powerpoint/2010/main" val="4123471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lstStyle/>
          <a:p>
            <a:pPr algn="ctr"/>
            <a:r>
              <a:rPr lang="en-US" sz="3200" b="1" dirty="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14</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2"/>
              <p:cNvSpPr/>
              <p:nvPr/>
            </p:nvSpPr>
            <p:spPr>
              <a:xfrm>
                <a:off x="251520" y="1190357"/>
                <a:ext cx="8712968" cy="1938992"/>
              </a:xfrm>
              <a:prstGeom prst="rect">
                <a:avLst/>
              </a:prstGeom>
            </p:spPr>
            <p:txBody>
              <a:bodyPr wrap="square">
                <a:spAutoFit/>
              </a:bodyPr>
              <a:lstStyle/>
              <a:p>
                <a:pPr marL="342900" indent="-342900" algn="just">
                  <a:buClr>
                    <a:srgbClr val="C00000"/>
                  </a:buClr>
                  <a:buFont typeface="Wingdings"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Consequently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large output </a:t>
                </a:r>
                <a:r>
                  <a:rPr lang="en-US" sz="2400" dirty="0">
                    <a:solidFill>
                      <a:prstClr val="black"/>
                    </a:solidFill>
                    <a:latin typeface="Times New Roman" panose="02020603050405020304" pitchFamily="18" charset="0"/>
                    <a:cs typeface="Times New Roman" panose="02020603050405020304" pitchFamily="18" charset="0"/>
                  </a:rPr>
                  <a:t>appears across the tuned circuit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𝐿</m:t>
                        </m:r>
                      </m:e>
                      <m:sub>
                        <m:r>
                          <a:rPr lang="en-US" sz="2400" i="1">
                            <a:solidFill>
                              <a:srgbClr val="231F20"/>
                            </a:solidFill>
                            <a:latin typeface="Cambria Math"/>
                          </a:rPr>
                          <m:t>1</m:t>
                        </m:r>
                      </m:sub>
                    </m:sSub>
                    <m:sSub>
                      <m:sSubPr>
                        <m:ctrlPr>
                          <a:rPr lang="en-US" sz="2400" i="1">
                            <a:solidFill>
                              <a:srgbClr val="231F20"/>
                            </a:solidFill>
                            <a:latin typeface="Cambria Math"/>
                          </a:rPr>
                        </m:ctrlPr>
                      </m:sSubPr>
                      <m:e>
                        <m:r>
                          <a:rPr lang="en-US" sz="2400" i="1">
                            <a:solidFill>
                              <a:srgbClr val="231F20"/>
                            </a:solidFill>
                            <a:latin typeface="Cambria Math"/>
                          </a:rPr>
                          <m:t>𝐶</m:t>
                        </m:r>
                      </m:e>
                      <m:sub>
                        <m:r>
                          <a:rPr lang="en-US" sz="2400" i="1">
                            <a:solidFill>
                              <a:srgbClr val="231F20"/>
                            </a:solidFill>
                            <a:latin typeface="Cambria Math"/>
                          </a:rPr>
                          <m:t>1</m:t>
                        </m:r>
                      </m:sub>
                    </m:sSub>
                  </m:oMath>
                </a14:m>
                <a:r>
                  <a:rPr lang="en-US" sz="2400" dirty="0" smtClean="0">
                    <a:solidFill>
                      <a:prstClr val="black"/>
                    </a:solidFill>
                    <a:latin typeface="Times New Roman" panose="02020603050405020304" pitchFamily="18" charset="0"/>
                    <a:cs typeface="Times New Roman" panose="02020603050405020304" pitchFamily="18" charset="0"/>
                  </a:rPr>
                  <a:t>.</a:t>
                </a:r>
              </a:p>
              <a:p>
                <a:pPr marL="342900" indent="-342900" algn="just">
                  <a:buClr>
                    <a:srgbClr val="C00000"/>
                  </a:buClr>
                  <a:buFont typeface="Wingdings"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 The </a:t>
                </a:r>
                <a:r>
                  <a:rPr lang="en-US" sz="2400" dirty="0">
                    <a:solidFill>
                      <a:prstClr val="black"/>
                    </a:solidFill>
                    <a:latin typeface="Times New Roman" panose="02020603050405020304" pitchFamily="18" charset="0"/>
                    <a:cs typeface="Times New Roman" panose="02020603050405020304" pitchFamily="18" charset="0"/>
                  </a:rPr>
                  <a:t>output from this tuned circuit </a:t>
                </a:r>
                <a:r>
                  <a:rPr lang="en-US" sz="2400" dirty="0" smtClean="0">
                    <a:solidFill>
                      <a:prstClr val="black"/>
                    </a:solidFill>
                    <a:latin typeface="Times New Roman" panose="02020603050405020304" pitchFamily="18" charset="0"/>
                    <a:cs typeface="Times New Roman" panose="02020603050405020304" pitchFamily="18" charset="0"/>
                  </a:rPr>
                  <a:t>is transferred </a:t>
                </a:r>
                <a:r>
                  <a:rPr lang="en-US" sz="2400" dirty="0">
                    <a:solidFill>
                      <a:prstClr val="black"/>
                    </a:solidFill>
                    <a:latin typeface="Times New Roman" panose="02020603050405020304" pitchFamily="18" charset="0"/>
                    <a:cs typeface="Times New Roman" panose="02020603050405020304" pitchFamily="18" charset="0"/>
                  </a:rPr>
                  <a:t>to the second tuned circuit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𝐿</m:t>
                        </m:r>
                      </m:e>
                      <m:sub>
                        <m:r>
                          <a:rPr lang="en-US" sz="2400" b="0" i="1" smtClean="0">
                            <a:solidFill>
                              <a:srgbClr val="231F20"/>
                            </a:solidFill>
                            <a:latin typeface="Cambria Math"/>
                          </a:rPr>
                          <m:t>2</m:t>
                        </m:r>
                      </m:sub>
                    </m:sSub>
                    <m:sSub>
                      <m:sSubPr>
                        <m:ctrlPr>
                          <a:rPr lang="en-US" sz="2400" i="1">
                            <a:solidFill>
                              <a:srgbClr val="231F20"/>
                            </a:solidFill>
                            <a:latin typeface="Cambria Math"/>
                          </a:rPr>
                        </m:ctrlPr>
                      </m:sSubPr>
                      <m:e>
                        <m:r>
                          <a:rPr lang="en-US" sz="2400" i="1">
                            <a:solidFill>
                              <a:srgbClr val="231F20"/>
                            </a:solidFill>
                            <a:latin typeface="Cambria Math"/>
                          </a:rPr>
                          <m:t>𝐶</m:t>
                        </m:r>
                      </m:e>
                      <m:sub>
                        <m:r>
                          <a:rPr lang="en-US" sz="2400" b="0" i="1" smtClean="0">
                            <a:solidFill>
                              <a:srgbClr val="231F20"/>
                            </a:solidFill>
                            <a:latin typeface="Cambria Math"/>
                          </a:rPr>
                          <m:t>2</m:t>
                        </m:r>
                      </m:sub>
                    </m:sSub>
                  </m:oMath>
                </a14:m>
                <a:r>
                  <a:rPr lang="en-US" sz="2400" dirty="0" smtClean="0">
                    <a:solidFill>
                      <a:prstClr val="black"/>
                    </a:solidFill>
                    <a:latin typeface="Times New Roman" panose="02020603050405020304" pitchFamily="18" charset="0"/>
                    <a:cs typeface="Times New Roman" panose="02020603050405020304" pitchFamily="18" charset="0"/>
                  </a:rPr>
                  <a:t> through </a:t>
                </a:r>
                <a:r>
                  <a:rPr lang="en-US" sz="2400" dirty="0">
                    <a:solidFill>
                      <a:prstClr val="black"/>
                    </a:solidFill>
                    <a:latin typeface="Times New Roman" panose="02020603050405020304" pitchFamily="18" charset="0"/>
                    <a:cs typeface="Times New Roman" panose="02020603050405020304" pitchFamily="18" charset="0"/>
                  </a:rPr>
                  <a:t>mutual induction. </a:t>
                </a:r>
                <a:endParaRPr lang="en-US" sz="2400" dirty="0" smtClean="0">
                  <a:solidFill>
                    <a:prstClr val="black"/>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itchFamily="2" charset="2"/>
                  <a:buChar char="Ø"/>
                </a:pPr>
                <a:r>
                  <a:rPr lang="en-US" sz="2400" dirty="0" smtClean="0">
                    <a:solidFill>
                      <a:prstClr val="black"/>
                    </a:solidFill>
                    <a:latin typeface="Times New Roman" panose="02020603050405020304" pitchFamily="18" charset="0"/>
                    <a:cs typeface="Times New Roman" panose="02020603050405020304" pitchFamily="18" charset="0"/>
                  </a:rPr>
                  <a:t>Double tuned circuits </a:t>
                </a:r>
                <a:r>
                  <a:rPr lang="en-US" sz="2400" dirty="0">
                    <a:solidFill>
                      <a:prstClr val="black"/>
                    </a:solidFill>
                    <a:latin typeface="Times New Roman" panose="02020603050405020304" pitchFamily="18" charset="0"/>
                    <a:cs typeface="Times New Roman" panose="02020603050405020304" pitchFamily="18" charset="0"/>
                  </a:rPr>
                  <a:t>are extensively used for coupling </a:t>
                </a:r>
                <a:r>
                  <a:rPr lang="en-US" sz="2400" dirty="0" smtClean="0">
                    <a:solidFill>
                      <a:prstClr val="black"/>
                    </a:solidFill>
                    <a:latin typeface="Times New Roman" panose="02020603050405020304" pitchFamily="18" charset="0"/>
                    <a:cs typeface="Times New Roman" panose="02020603050405020304" pitchFamily="18" charset="0"/>
                  </a:rPr>
                  <a:t>the various </a:t>
                </a:r>
                <a:r>
                  <a:rPr lang="en-US" sz="2400" dirty="0">
                    <a:solidFill>
                      <a:prstClr val="black"/>
                    </a:solidFill>
                    <a:latin typeface="Times New Roman" panose="02020603050405020304" pitchFamily="18" charset="0"/>
                    <a:cs typeface="Times New Roman" panose="02020603050405020304" pitchFamily="18" charset="0"/>
                  </a:rPr>
                  <a:t>circuits of radio and </a:t>
                </a:r>
                <a:r>
                  <a:rPr lang="en-US" sz="2400" dirty="0" smtClean="0">
                    <a:solidFill>
                      <a:prstClr val="black"/>
                    </a:solidFill>
                    <a:latin typeface="Times New Roman" panose="02020603050405020304" pitchFamily="18" charset="0"/>
                    <a:cs typeface="Times New Roman" panose="02020603050405020304" pitchFamily="18" charset="0"/>
                  </a:rPr>
                  <a:t>television receivers</a:t>
                </a:r>
                <a:r>
                  <a:rPr lang="en-US" sz="24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51520" y="1190357"/>
                <a:ext cx="8712968" cy="1938992"/>
              </a:xfrm>
              <a:prstGeom prst="rect">
                <a:avLst/>
              </a:prstGeom>
              <a:blipFill rotWithShape="1">
                <a:blip r:embed="rId5"/>
                <a:stretch>
                  <a:fillRect l="-909" t="-2516" r="-1049" b="-6289"/>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196" y="3284984"/>
            <a:ext cx="404273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574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lstStyle/>
          <a:p>
            <a:pPr algn="ct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15</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251520" y="1412776"/>
                <a:ext cx="8496944" cy="5078313"/>
              </a:xfrm>
              <a:prstGeom prst="rect">
                <a:avLst/>
              </a:prstGeom>
            </p:spPr>
            <p:txBody>
              <a:bodyPr wrap="square">
                <a:spAutoFit/>
              </a:bodyPr>
              <a:lstStyle/>
              <a:p>
                <a:pPr>
                  <a:buClr>
                    <a:srgbClr val="C00000"/>
                  </a:buClr>
                </a:pPr>
                <a:r>
                  <a:rPr lang="en-US" sz="2400" b="1" dirty="0" smtClean="0">
                    <a:solidFill>
                      <a:srgbClr val="EE1846"/>
                    </a:solidFill>
                    <a:latin typeface="Times New Roman"/>
                  </a:rPr>
                  <a:t>    Frequency response</a:t>
                </a:r>
              </a:p>
              <a:p>
                <a:pPr marL="342900" indent="-342900">
                  <a:buClr>
                    <a:srgbClr val="C00000"/>
                  </a:buClr>
                  <a:buFont typeface="Wingdings" pitchFamily="2" charset="2"/>
                  <a:buChar char="Ø"/>
                </a:pPr>
                <a:endParaRPr lang="en-US" sz="2400" b="1" dirty="0">
                  <a:solidFill>
                    <a:srgbClr val="EE1846"/>
                  </a:solidFill>
                  <a:latin typeface="Times New Roman"/>
                  <a:cs typeface="Times New Roman" panose="02020603050405020304" pitchFamily="18" charset="0"/>
                </a:endParaRPr>
              </a:p>
              <a:p>
                <a:pPr marL="342900" indent="-342900" algn="just">
                  <a:buClr>
                    <a:srgbClr val="C00000"/>
                  </a:buClr>
                  <a:buFont typeface="Wingdings" pitchFamily="2" charset="2"/>
                  <a:buChar char="Ø"/>
                </a:pPr>
                <a:r>
                  <a:rPr lang="en-US" sz="2400" dirty="0" smtClean="0">
                    <a:latin typeface="Times New Roman" panose="02020603050405020304" pitchFamily="18" charset="0"/>
                    <a:cs typeface="Times New Roman" panose="02020603050405020304" pitchFamily="18" charset="0"/>
                  </a:rPr>
                  <a:t>The frequency response </a:t>
                </a:r>
                <a:r>
                  <a:rPr lang="en-US" sz="2400" dirty="0">
                    <a:latin typeface="Times New Roman" panose="02020603050405020304" pitchFamily="18" charset="0"/>
                    <a:cs typeface="Times New Roman" panose="02020603050405020304" pitchFamily="18" charset="0"/>
                  </a:rPr>
                  <a:t>of a double tuned circuit </a:t>
                </a:r>
                <a:r>
                  <a:rPr lang="en-US" sz="2400" dirty="0" smtClean="0">
                    <a:latin typeface="Times New Roman" panose="02020603050405020304" pitchFamily="18" charset="0"/>
                    <a:cs typeface="Times New Roman" panose="02020603050405020304" pitchFamily="18" charset="0"/>
                  </a:rPr>
                  <a:t>depends upon </a:t>
                </a:r>
                <a:r>
                  <a:rPr lang="en-US" sz="2400" dirty="0">
                    <a:latin typeface="Times New Roman" panose="02020603050405020304" pitchFamily="18" charset="0"/>
                    <a:cs typeface="Times New Roman" panose="02020603050405020304" pitchFamily="18" charset="0"/>
                  </a:rPr>
                  <a:t>the degree of coupling i.e. upon </a:t>
                </a:r>
                <a:r>
                  <a:rPr lang="en-US" sz="2400" dirty="0" smtClean="0">
                    <a:latin typeface="Times New Roman" panose="02020603050405020304" pitchFamily="18" charset="0"/>
                    <a:cs typeface="Times New Roman" panose="02020603050405020304" pitchFamily="18" charset="0"/>
                  </a:rPr>
                  <a:t>the amount </a:t>
                </a:r>
                <a:r>
                  <a:rPr lang="en-US" sz="2400" dirty="0">
                    <a:latin typeface="Times New Roman" panose="02020603050405020304" pitchFamily="18" charset="0"/>
                    <a:cs typeface="Times New Roman" panose="02020603050405020304" pitchFamily="18" charset="0"/>
                  </a:rPr>
                  <a:t>of mutual inductance between </a:t>
                </a:r>
                <a:r>
                  <a:rPr lang="en-US" sz="2400" dirty="0" smtClean="0">
                    <a:latin typeface="Times New Roman" panose="02020603050405020304" pitchFamily="18" charset="0"/>
                    <a:cs typeface="Times New Roman" panose="02020603050405020304" pitchFamily="18" charset="0"/>
                  </a:rPr>
                  <a:t>the two </a:t>
                </a:r>
                <a:r>
                  <a:rPr lang="en-US" sz="2400" dirty="0">
                    <a:latin typeface="Times New Roman" panose="02020603050405020304" pitchFamily="18" charset="0"/>
                    <a:cs typeface="Times New Roman" panose="02020603050405020304" pitchFamily="18" charset="0"/>
                  </a:rPr>
                  <a:t>tuned circuits</a:t>
                </a:r>
                <a:r>
                  <a:rPr lang="en-US" sz="2400" dirty="0" smtClean="0">
                    <a:latin typeface="Times New Roman" panose="02020603050405020304" pitchFamily="18" charset="0"/>
                    <a:cs typeface="Times New Roman" panose="02020603050405020304" pitchFamily="18" charset="0"/>
                  </a:rPr>
                  <a:t>.</a:t>
                </a:r>
              </a:p>
              <a:p>
                <a:pPr algn="just">
                  <a:buClr>
                    <a:srgbClr val="C00000"/>
                  </a:buClr>
                </a:pPr>
                <a:endParaRPr lang="en-US" sz="24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When coil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𝐿</m:t>
                        </m:r>
                      </m:e>
                      <m:sub>
                        <m:r>
                          <a:rPr lang="en-US" sz="2400" b="0" i="1" smtClean="0">
                            <a:solidFill>
                              <a:srgbClr val="231F20"/>
                            </a:solidFill>
                            <a:latin typeface="Cambria Math"/>
                          </a:rPr>
                          <m:t>2</m:t>
                        </m:r>
                      </m:sub>
                    </m:sSub>
                    <m:r>
                      <a:rPr lang="en-US" sz="2400" i="1">
                        <a:solidFill>
                          <a:srgbClr val="231F20"/>
                        </a:solidFill>
                        <a:latin typeface="Cambria Math"/>
                      </a:rPr>
                      <m:t> </m:t>
                    </m:r>
                  </m:oMath>
                </a14:m>
                <a:r>
                  <a:rPr lang="en-US" sz="2400" dirty="0" smtClean="0">
                    <a:latin typeface="Times New Roman" panose="02020603050405020304" pitchFamily="18" charset="0"/>
                    <a:cs typeface="Times New Roman" panose="02020603050405020304" pitchFamily="18" charset="0"/>
                  </a:rPr>
                  <a:t>is coupled to </a:t>
                </a:r>
                <a:r>
                  <a:rPr lang="en-US" sz="2400" dirty="0">
                    <a:latin typeface="Times New Roman" panose="02020603050405020304" pitchFamily="18" charset="0"/>
                    <a:cs typeface="Times New Roman" panose="02020603050405020304" pitchFamily="18" charset="0"/>
                  </a:rPr>
                  <a:t>coil</a:t>
                </a:r>
                <a:r>
                  <a:rPr lang="en-US" sz="2400" dirty="0" smtClean="0">
                    <a:solidFill>
                      <a:srgbClr val="231F20"/>
                    </a:solidFill>
                    <a:latin typeface="Times New Roman"/>
                  </a:rPr>
                  <a:t>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𝐿</m:t>
                        </m:r>
                      </m:e>
                      <m:sub>
                        <m:r>
                          <a:rPr lang="en-US" sz="2400" i="1">
                            <a:solidFill>
                              <a:srgbClr val="231F20"/>
                            </a:solidFill>
                            <a:latin typeface="Cambria Math"/>
                          </a:rPr>
                          <m:t>1</m:t>
                        </m:r>
                      </m:sub>
                    </m:sSub>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See Fig. 15.14 (i)], a portion </a:t>
                </a:r>
                <a:r>
                  <a:rPr lang="en-US" sz="2400" dirty="0" smtClean="0">
                    <a:latin typeface="Times New Roman" panose="02020603050405020304" pitchFamily="18" charset="0"/>
                    <a:cs typeface="Times New Roman" panose="02020603050405020304" pitchFamily="18" charset="0"/>
                  </a:rPr>
                  <a:t>of load </a:t>
                </a:r>
                <a:r>
                  <a:rPr lang="en-US" sz="2400" dirty="0">
                    <a:latin typeface="Times New Roman" panose="02020603050405020304" pitchFamily="18" charset="0"/>
                    <a:cs typeface="Times New Roman" panose="02020603050405020304" pitchFamily="18" charset="0"/>
                  </a:rPr>
                  <a:t>resistance is </a:t>
                </a:r>
                <a:r>
                  <a:rPr lang="en-US" sz="2400" dirty="0" smtClean="0">
                    <a:latin typeface="Times New Roman" panose="02020603050405020304" pitchFamily="18" charset="0"/>
                    <a:cs typeface="Times New Roman" panose="02020603050405020304" pitchFamily="18" charset="0"/>
                  </a:rPr>
                  <a:t>coupled into </a:t>
                </a:r>
                <a:r>
                  <a:rPr lang="en-US" sz="2400" dirty="0">
                    <a:latin typeface="Times New Roman" panose="02020603050405020304" pitchFamily="18" charset="0"/>
                    <a:cs typeface="Times New Roman" panose="02020603050405020304" pitchFamily="18" charset="0"/>
                  </a:rPr>
                  <a:t>the primary tank circuit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𝐿</m:t>
                        </m:r>
                      </m:e>
                      <m:sub>
                        <m:r>
                          <a:rPr lang="en-US" sz="2400" i="1">
                            <a:solidFill>
                              <a:srgbClr val="231F20"/>
                            </a:solidFill>
                            <a:latin typeface="Cambria Math"/>
                          </a:rPr>
                          <m:t>1</m:t>
                        </m:r>
                      </m:sub>
                    </m:sSub>
                    <m:sSub>
                      <m:sSubPr>
                        <m:ctrlPr>
                          <a:rPr lang="en-US" sz="2400" i="1">
                            <a:solidFill>
                              <a:srgbClr val="231F20"/>
                            </a:solidFill>
                            <a:latin typeface="Cambria Math"/>
                          </a:rPr>
                        </m:ctrlPr>
                      </m:sSubPr>
                      <m:e>
                        <m:r>
                          <a:rPr lang="en-US" sz="2400" i="1">
                            <a:solidFill>
                              <a:srgbClr val="231F20"/>
                            </a:solidFill>
                            <a:latin typeface="Cambria Math"/>
                          </a:rPr>
                          <m:t>𝐶</m:t>
                        </m:r>
                      </m:e>
                      <m:sub>
                        <m:r>
                          <a:rPr lang="en-US" sz="2400" i="1">
                            <a:solidFill>
                              <a:srgbClr val="231F20"/>
                            </a:solidFill>
                            <a:latin typeface="Cambria Math"/>
                          </a:rPr>
                          <m:t>1</m:t>
                        </m:r>
                      </m:sub>
                    </m:sSub>
                    <m:r>
                      <a:rPr lang="en-US" sz="2400" i="1">
                        <a:solidFill>
                          <a:srgbClr val="231F20"/>
                        </a:solidFill>
                        <a:latin typeface="Cambria Math"/>
                      </a:rPr>
                      <m:t> </m:t>
                    </m:r>
                  </m:oMath>
                </a14:m>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affects the primary </a:t>
                </a:r>
                <a:r>
                  <a:rPr lang="en-US" sz="2400" dirty="0" smtClean="0">
                    <a:latin typeface="Times New Roman" panose="02020603050405020304" pitchFamily="18" charset="0"/>
                    <a:cs typeface="Times New Roman" panose="02020603050405020304" pitchFamily="18" charset="0"/>
                  </a:rPr>
                  <a:t>circuit in exactly the </a:t>
                </a:r>
                <a:r>
                  <a:rPr lang="en-US" sz="2400" dirty="0">
                    <a:latin typeface="Times New Roman" panose="02020603050405020304" pitchFamily="18" charset="0"/>
                    <a:cs typeface="Times New Roman" panose="02020603050405020304" pitchFamily="18" charset="0"/>
                  </a:rPr>
                  <a:t>same manner as though a resistor had been added in series with the primary coil </a:t>
                </a:r>
                <a14:m>
                  <m:oMath xmlns:m="http://schemas.openxmlformats.org/officeDocument/2006/math">
                    <m:sSub>
                      <m:sSubPr>
                        <m:ctrlPr>
                          <a:rPr lang="en-US" sz="2400" i="1">
                            <a:solidFill>
                              <a:srgbClr val="231F20"/>
                            </a:solidFill>
                            <a:latin typeface="Cambria Math"/>
                          </a:rPr>
                        </m:ctrlPr>
                      </m:sSubPr>
                      <m:e>
                        <m:r>
                          <a:rPr lang="en-US" sz="2400" i="1">
                            <a:solidFill>
                              <a:srgbClr val="231F20"/>
                            </a:solidFill>
                            <a:latin typeface="Cambria Math"/>
                          </a:rPr>
                          <m:t>𝐿</m:t>
                        </m:r>
                      </m:e>
                      <m:sub>
                        <m:r>
                          <a:rPr lang="en-US" sz="2400" i="1">
                            <a:solidFill>
                              <a:srgbClr val="231F20"/>
                            </a:solidFill>
                            <a:latin typeface="Cambria Math"/>
                          </a:rPr>
                          <m:t>1</m:t>
                        </m:r>
                      </m:sub>
                    </m:sSub>
                    <m:r>
                      <a:rPr lang="en-US" sz="2400" i="1">
                        <a:solidFill>
                          <a:srgbClr val="231F20"/>
                        </a:solidFill>
                        <a:latin typeface="Cambria Math"/>
                      </a:rPr>
                      <m:t> </m:t>
                    </m:r>
                  </m:oMath>
                </a14:m>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buClr>
                    <a:srgbClr val="C00000"/>
                  </a:buClr>
                  <a:buFont typeface="Wingdings" pitchFamily="2" charset="2"/>
                  <a:buChar char="Ø"/>
                </a:pPr>
                <a:endParaRPr lang="en-US" sz="2400" dirty="0" smtClean="0">
                  <a:latin typeface="Times New Roman" panose="02020603050405020304" pitchFamily="18" charset="0"/>
                  <a:cs typeface="Times New Roman" panose="02020603050405020304" pitchFamily="18" charset="0"/>
                </a:endParaRPr>
              </a:p>
              <a:p>
                <a:pPr lvl="0" algn="just">
                  <a:lnSpc>
                    <a:spcPct val="150000"/>
                  </a:lnSpc>
                  <a:buClr>
                    <a:srgbClr val="C00000"/>
                  </a:buClr>
                </a:pPr>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520" y="1412776"/>
                <a:ext cx="8496944" cy="5078313"/>
              </a:xfrm>
              <a:prstGeom prst="rect">
                <a:avLst/>
              </a:prstGeom>
              <a:blipFill rotWithShape="1">
                <a:blip r:embed="rId5"/>
                <a:stretch>
                  <a:fillRect l="-933" t="-960" r="-1148"/>
                </a:stretch>
              </a:blipFill>
            </p:spPr>
            <p:txBody>
              <a:bodyPr/>
              <a:lstStyle/>
              <a:p>
                <a:r>
                  <a:rPr lang="en-US">
                    <a:noFill/>
                  </a:rPr>
                  <a:t> </a:t>
                </a:r>
              </a:p>
            </p:txBody>
          </p:sp>
        </mc:Fallback>
      </mc:AlternateContent>
    </p:spTree>
    <p:extLst>
      <p:ext uri="{BB962C8B-B14F-4D97-AF65-F5344CB8AC3E}">
        <p14:creationId xmlns:p14="http://schemas.microsoft.com/office/powerpoint/2010/main" val="2450790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lstStyle/>
          <a:p>
            <a:pPr algn="ctr"/>
            <a:r>
              <a:rPr lang="en-US" sz="3200" b="1" dirty="0" smtClean="0">
                <a:solidFill>
                  <a:srgbClr val="C00000"/>
                </a:solidFill>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tr-TR" sz="3600" b="1" dirty="0"/>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16</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34" y="1484784"/>
            <a:ext cx="794857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26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lstStyle/>
          <a:p>
            <a:pPr algn="ctr"/>
            <a:r>
              <a:rPr lang="en-US" sz="3200" b="1" dirty="0" smtClean="0">
                <a:solidFill>
                  <a:srgbClr val="C00000"/>
                </a:solidFill>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tr-TR" sz="3600" b="1" dirty="0"/>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17</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412776"/>
            <a:ext cx="8136904" cy="4893647"/>
          </a:xfrm>
          <a:prstGeom prst="rect">
            <a:avLst/>
          </a:prstGeom>
        </p:spPr>
        <p:txBody>
          <a:bodyPr wrap="square">
            <a:spAutoFit/>
          </a:bodyPr>
          <a:lstStyle/>
          <a:p>
            <a:pPr marL="342900" indent="-342900" algn="just">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When the coils are </a:t>
            </a:r>
            <a:r>
              <a:rPr lang="en-US" sz="2400" b="1" dirty="0">
                <a:latin typeface="Times New Roman" panose="02020603050405020304" pitchFamily="18" charset="0"/>
                <a:cs typeface="Times New Roman" panose="02020603050405020304" pitchFamily="18" charset="0"/>
              </a:rPr>
              <a:t>spaced apart</a:t>
            </a:r>
            <a:r>
              <a:rPr lang="en-US" sz="2400" dirty="0">
                <a:latin typeface="Times New Roman" panose="02020603050405020304" pitchFamily="18" charset="0"/>
                <a:cs typeface="Times New Roman" panose="02020603050405020304" pitchFamily="18" charset="0"/>
              </a:rPr>
              <a:t>, all the primary coil L1 flux </a:t>
            </a:r>
            <a:r>
              <a:rPr lang="en-US" sz="2400" dirty="0" smtClean="0">
                <a:latin typeface="Times New Roman" panose="02020603050405020304" pitchFamily="18" charset="0"/>
                <a:cs typeface="Times New Roman" panose="02020603050405020304" pitchFamily="18" charset="0"/>
              </a:rPr>
              <a:t>will not </a:t>
            </a:r>
            <a:r>
              <a:rPr lang="en-US" sz="2400" dirty="0">
                <a:latin typeface="Times New Roman" panose="02020603050405020304" pitchFamily="18" charset="0"/>
                <a:cs typeface="Times New Roman" panose="02020603050405020304" pitchFamily="18" charset="0"/>
              </a:rPr>
              <a:t>link the secondary coil L2</a:t>
            </a:r>
            <a:r>
              <a:rPr lang="en-US" sz="2400" dirty="0" smtClean="0">
                <a:latin typeface="Times New Roman" panose="02020603050405020304" pitchFamily="18" charset="0"/>
                <a:cs typeface="Times New Roman" panose="02020603050405020304" pitchFamily="18" charset="0"/>
              </a:rPr>
              <a:t>. </a:t>
            </a:r>
          </a:p>
          <a:p>
            <a:pPr marL="342900" indent="-342900" algn="just">
              <a:buClr>
                <a:srgbClr val="C00000"/>
              </a:buClr>
              <a:buFont typeface="Wingdings"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coils are said to have loose coupling. Under such conditions, the resistance reflected from </a:t>
            </a:r>
            <a:r>
              <a:rPr lang="en-US" sz="2400" dirty="0" smtClean="0">
                <a:latin typeface="Times New Roman" panose="02020603050405020304" pitchFamily="18" charset="0"/>
                <a:cs typeface="Times New Roman" panose="02020603050405020304" pitchFamily="18" charset="0"/>
              </a:rPr>
              <a:t>the load </a:t>
            </a:r>
            <a:r>
              <a:rPr lang="en-US" sz="2400" dirty="0">
                <a:latin typeface="Times New Roman" panose="02020603050405020304" pitchFamily="18" charset="0"/>
                <a:cs typeface="Times New Roman" panose="02020603050405020304" pitchFamily="18" charset="0"/>
              </a:rPr>
              <a:t>(i.e. secondary circuit) is small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resonance curve will be sharp and the circuit Q is high </a:t>
            </a:r>
            <a:r>
              <a:rPr lang="en-US" sz="2400" dirty="0" smtClean="0">
                <a:latin typeface="Times New Roman" panose="02020603050405020304" pitchFamily="18" charset="0"/>
                <a:cs typeface="Times New Roman" panose="02020603050405020304" pitchFamily="18" charset="0"/>
              </a:rPr>
              <a:t>as shown </a:t>
            </a:r>
            <a:r>
              <a:rPr lang="en-US" sz="2400" dirty="0">
                <a:latin typeface="Times New Roman" panose="02020603050405020304" pitchFamily="18" charset="0"/>
                <a:cs typeface="Times New Roman" panose="02020603050405020304" pitchFamily="18" charset="0"/>
              </a:rPr>
              <a:t>in Fig. 15.14 (ii). </a:t>
            </a:r>
            <a:endParaRPr lang="en-US" sz="2400" dirty="0" smtClean="0">
              <a:latin typeface="Times New Roman" panose="02020603050405020304" pitchFamily="18" charset="0"/>
              <a:cs typeface="Times New Roman" panose="02020603050405020304" pitchFamily="18" charset="0"/>
            </a:endParaRPr>
          </a:p>
          <a:p>
            <a:pPr algn="just">
              <a:buClr>
                <a:srgbClr val="C00000"/>
              </a:buClr>
            </a:pPr>
            <a:endParaRPr lang="en-US" sz="24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itchFamily="2" charset="2"/>
              <a:buChar char="Ø"/>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the primary and secondary coils are very close together, they are </a:t>
            </a:r>
            <a:r>
              <a:rPr lang="en-US" sz="2400" dirty="0" smtClean="0">
                <a:latin typeface="Times New Roman" panose="02020603050405020304" pitchFamily="18" charset="0"/>
                <a:cs typeface="Times New Roman" panose="02020603050405020304" pitchFamily="18" charset="0"/>
              </a:rPr>
              <a:t>said to </a:t>
            </a:r>
            <a:r>
              <a:rPr lang="en-US" sz="2400" dirty="0">
                <a:latin typeface="Times New Roman" panose="02020603050405020304" pitchFamily="18" charset="0"/>
                <a:cs typeface="Times New Roman" panose="02020603050405020304" pitchFamily="18" charset="0"/>
              </a:rPr>
              <a:t>have tight coupling. Under such conditions, the reflected resistance will be large and the circuit </a:t>
            </a:r>
            <a:r>
              <a:rPr lang="en-US" sz="2400" dirty="0" smtClean="0">
                <a:latin typeface="Times New Roman" panose="02020603050405020304" pitchFamily="18" charset="0"/>
                <a:cs typeface="Times New Roman" panose="02020603050405020304" pitchFamily="18" charset="0"/>
              </a:rPr>
              <a:t>Q is </a:t>
            </a:r>
            <a:r>
              <a:rPr lang="en-US" sz="2400" dirty="0">
                <a:latin typeface="Times New Roman" panose="02020603050405020304" pitchFamily="18" charset="0"/>
                <a:cs typeface="Times New Roman" panose="02020603050405020304" pitchFamily="18" charset="0"/>
              </a:rPr>
              <a:t>lower</a:t>
            </a:r>
            <a:r>
              <a:rPr lang="en-US" sz="2400" dirty="0" smtClean="0">
                <a:latin typeface="Times New Roman" panose="02020603050405020304" pitchFamily="18" charset="0"/>
                <a:cs typeface="Times New Roman" panose="02020603050405020304" pitchFamily="18" charset="0"/>
              </a:rPr>
              <a:t>.</a:t>
            </a:r>
          </a:p>
          <a:p>
            <a:pPr algn="just">
              <a:buClr>
                <a:srgbClr val="C00000"/>
              </a:buClr>
            </a:pPr>
            <a:endParaRPr lang="en-US" sz="24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itchFamily="2" charset="2"/>
              <a:buChar char="Ø"/>
            </a:pPr>
            <a:r>
              <a:rPr lang="en-US" sz="2400" dirty="0" smtClean="0">
                <a:latin typeface="Times New Roman" panose="02020603050405020304" pitchFamily="18" charset="0"/>
                <a:cs typeface="Times New Roman" panose="02020603050405020304" pitchFamily="18" charset="0"/>
              </a:rPr>
              <a:t>Two </a:t>
            </a:r>
            <a:r>
              <a:rPr lang="en-US" sz="2400" dirty="0">
                <a:latin typeface="Times New Roman" panose="02020603050405020304" pitchFamily="18" charset="0"/>
                <a:cs typeface="Times New Roman" panose="02020603050405020304" pitchFamily="18" charset="0"/>
              </a:rPr>
              <a:t>positions of gain maxima, one above and the other below </a:t>
            </a:r>
            <a:r>
              <a:rPr lang="en-US" sz="2400" dirty="0" smtClean="0">
                <a:latin typeface="Times New Roman" panose="02020603050405020304" pitchFamily="18" charset="0"/>
                <a:cs typeface="Times New Roman" panose="02020603050405020304" pitchFamily="18" charset="0"/>
              </a:rPr>
              <a:t>the resonant </a:t>
            </a:r>
            <a:r>
              <a:rPr lang="en-US" sz="2400" dirty="0">
                <a:latin typeface="Times New Roman" panose="02020603050405020304" pitchFamily="18" charset="0"/>
                <a:cs typeface="Times New Roman" panose="02020603050405020304" pitchFamily="18" charset="0"/>
              </a:rPr>
              <a:t>frequency, </a:t>
            </a:r>
            <a:r>
              <a:rPr lang="en-US" sz="2400" dirty="0" smtClean="0">
                <a:latin typeface="Times New Roman" panose="02020603050405020304" pitchFamily="18" charset="0"/>
                <a:cs typeface="Times New Roman" panose="02020603050405020304" pitchFamily="18" charset="0"/>
              </a:rPr>
              <a:t>are obtained</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9762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18</a:t>
            </a:fld>
            <a:endParaRPr lang="en-US">
              <a:solidFill>
                <a:prstClr val="black">
                  <a:tint val="75000"/>
                </a:prstClr>
              </a:solidFill>
            </a:endParaRPr>
          </a:p>
        </p:txBody>
      </p:sp>
      <p:sp>
        <p:nvSpPr>
          <p:cNvPr id="8" name="Rectangle 7"/>
          <p:cNvSpPr/>
          <p:nvPr/>
        </p:nvSpPr>
        <p:spPr>
          <a:xfrm>
            <a:off x="107505" y="1108277"/>
            <a:ext cx="8833772" cy="615553"/>
          </a:xfrm>
          <a:prstGeom prst="rect">
            <a:avLst/>
          </a:prstGeom>
        </p:spPr>
        <p:txBody>
          <a:bodyPr wrap="square">
            <a:spAutoFit/>
          </a:bodyPr>
          <a:lstStyle/>
          <a:p>
            <a:endParaRPr lang="en-US" sz="1800" i="1" dirty="0">
              <a:solidFill>
                <a:srgbClr val="231F20"/>
              </a:solidFill>
              <a:latin typeface="Times New Roman"/>
            </a:endParaRPr>
          </a:p>
          <a:p>
            <a:endParaRPr lang="en-US" dirty="0" smtClean="0">
              <a:solidFill>
                <a:srgbClr val="231F20"/>
              </a:solidFill>
              <a:latin typeface="TimesNewRoman"/>
            </a:endParaRPr>
          </a:p>
        </p:txBody>
      </p:sp>
      <p:cxnSp>
        <p:nvCxnSpPr>
          <p:cNvPr id="9"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17"/>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7"/>
          <p:cNvCxnSpPr/>
          <p:nvPr/>
        </p:nvCxnSpPr>
        <p:spPr>
          <a:xfrm>
            <a:off x="251520" y="108328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5287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24731" y="209136"/>
            <a:ext cx="4092787" cy="584775"/>
          </a:xfrm>
          <a:prstGeom prst="rect">
            <a:avLst/>
          </a:prstGeom>
        </p:spPr>
        <p:txBody>
          <a:bodyPr wrap="none">
            <a:spAutoFit/>
          </a:bodyPr>
          <a:lstStyle/>
          <a:p>
            <a:r>
              <a:rPr lang="en-US" sz="3200" b="1" dirty="0">
                <a:solidFill>
                  <a:srgbClr val="005AAB"/>
                </a:solidFill>
                <a:latin typeface="Agency FB" pitchFamily="34" charset="0"/>
                <a:cs typeface="Ali_K_Alwand" pitchFamily="2" charset="-78"/>
              </a:rPr>
              <a:t>Transistor Tuned Amplifiers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434751" y="1246776"/>
                <a:ext cx="8385721" cy="3477875"/>
              </a:xfrm>
              <a:prstGeom prst="rect">
                <a:avLst/>
              </a:prstGeom>
            </p:spPr>
            <p:txBody>
              <a:bodyPr wrap="square">
                <a:spAutoFit/>
              </a:bodyPr>
              <a:lstStyle/>
              <a:p>
                <a:r>
                  <a:rPr lang="en-US" sz="2400" b="1" dirty="0" smtClean="0">
                    <a:solidFill>
                      <a:srgbClr val="005AAB"/>
                    </a:solidFill>
                    <a:latin typeface="Arial Black"/>
                  </a:rPr>
                  <a:t>Bandwidth of Double–Tuned Circuit</a:t>
                </a:r>
              </a:p>
              <a:p>
                <a:endParaRPr lang="en-US" b="1" dirty="0">
                  <a:solidFill>
                    <a:srgbClr val="005AAB"/>
                  </a:solidFill>
                  <a:latin typeface="Arial Black"/>
                </a:endParaRPr>
              </a:p>
              <a:p>
                <a:pPr marL="285750" indent="-285750">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For a given frequency, the tighter the coupling</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greater is the bandwidth.</a:t>
                </a:r>
              </a:p>
              <a:p>
                <a:r>
                  <a:rPr lang="en-US" sz="2000" i="1" dirty="0" smtClean="0">
                    <a:solidFill>
                      <a:srgbClr val="231F20"/>
                    </a:solidFill>
                    <a:latin typeface="Times New Roman"/>
                  </a:rPr>
                  <a:t>                                               </a:t>
                </a:r>
              </a:p>
              <a:p>
                <a:pPr algn="ctr"/>
                <a:r>
                  <a:rPr lang="en-US" sz="2000" i="1" dirty="0">
                    <a:solidFill>
                      <a:srgbClr val="231F20"/>
                    </a:solidFill>
                    <a:latin typeface="Times New Roman"/>
                  </a:rPr>
                  <a:t> </a:t>
                </a:r>
                <a14:m>
                  <m:oMath xmlns:m="http://schemas.openxmlformats.org/officeDocument/2006/math">
                    <m:sSub>
                      <m:sSubPr>
                        <m:ctrlPr>
                          <a:rPr lang="en-US" sz="2000" i="1">
                            <a:solidFill>
                              <a:srgbClr val="231F20"/>
                            </a:solidFill>
                            <a:latin typeface="Cambria Math"/>
                          </a:rPr>
                        </m:ctrlPr>
                      </m:sSubPr>
                      <m:e>
                        <m:r>
                          <a:rPr lang="en-US" sz="2000" b="0" i="1" smtClean="0">
                            <a:solidFill>
                              <a:srgbClr val="231F20"/>
                            </a:solidFill>
                            <a:latin typeface="Cambria Math"/>
                          </a:rPr>
                          <m:t>𝐵𝑊</m:t>
                        </m:r>
                      </m:e>
                      <m:sub>
                        <m:r>
                          <a:rPr lang="en-US" sz="2000" b="0" i="1" smtClean="0">
                            <a:solidFill>
                              <a:srgbClr val="231F20"/>
                            </a:solidFill>
                            <a:latin typeface="Cambria Math"/>
                          </a:rPr>
                          <m:t>𝑑𝑡</m:t>
                        </m:r>
                      </m:sub>
                    </m:sSub>
                  </m:oMath>
                </a14:m>
                <a:r>
                  <a:rPr lang="en-US" sz="2000" i="1" dirty="0" smtClean="0">
                    <a:solidFill>
                      <a:srgbClr val="231F20"/>
                    </a:solidFill>
                    <a:latin typeface="Times New Roman"/>
                  </a:rPr>
                  <a:t>  </a:t>
                </a:r>
                <a:r>
                  <a:rPr lang="en-US" sz="2000" dirty="0">
                    <a:solidFill>
                      <a:srgbClr val="231F20"/>
                    </a:solidFill>
                    <a:latin typeface="Times New Roman"/>
                  </a:rPr>
                  <a:t>= </a:t>
                </a:r>
                <a14:m>
                  <m:oMath xmlns:m="http://schemas.openxmlformats.org/officeDocument/2006/math">
                    <m:sSub>
                      <m:sSubPr>
                        <m:ctrlPr>
                          <a:rPr lang="en-US" sz="2000" i="1">
                            <a:solidFill>
                              <a:srgbClr val="231F20"/>
                            </a:solidFill>
                            <a:latin typeface="Cambria Math"/>
                          </a:rPr>
                        </m:ctrlPr>
                      </m:sSubPr>
                      <m:e>
                        <m:r>
                          <a:rPr lang="en-US" sz="2000" b="0" i="1" smtClean="0">
                            <a:solidFill>
                              <a:srgbClr val="231F20"/>
                            </a:solidFill>
                            <a:latin typeface="Cambria Math"/>
                          </a:rPr>
                          <m:t>𝑘𝑓</m:t>
                        </m:r>
                      </m:e>
                      <m:sub>
                        <m:r>
                          <a:rPr lang="en-US" sz="2000" b="0" i="1" smtClean="0">
                            <a:solidFill>
                              <a:srgbClr val="231F20"/>
                            </a:solidFill>
                            <a:latin typeface="Cambria Math"/>
                          </a:rPr>
                          <m:t>𝑟</m:t>
                        </m:r>
                      </m:sub>
                    </m:sSub>
                    <m:r>
                      <a:rPr lang="en-US" sz="2000" i="1">
                        <a:solidFill>
                          <a:srgbClr val="231F20"/>
                        </a:solidFill>
                        <a:latin typeface="Cambria Math"/>
                      </a:rPr>
                      <m:t> </m:t>
                    </m:r>
                  </m:oMath>
                </a14:m>
                <a:endParaRPr lang="en-US" sz="2000" i="1" dirty="0" smtClean="0">
                  <a:solidFill>
                    <a:srgbClr val="231F20"/>
                  </a:solidFill>
                  <a:latin typeface="Times New Roman"/>
                </a:endParaRPr>
              </a:p>
              <a:p>
                <a:endParaRPr lang="en-US" sz="2000" i="1" dirty="0">
                  <a:solidFill>
                    <a:srgbClr val="231F20"/>
                  </a:solidFill>
                  <a:latin typeface="Times New Roman"/>
                </a:endParaRPr>
              </a:p>
              <a:p>
                <a:pPr marL="285750" indent="-285750">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The subscript </a:t>
                </a:r>
                <a:r>
                  <a:rPr lang="en-US" sz="2400" i="1" dirty="0" err="1">
                    <a:latin typeface="Times New Roman" panose="02020603050405020304" pitchFamily="18" charset="0"/>
                    <a:cs typeface="Times New Roman" panose="02020603050405020304" pitchFamily="18" charset="0"/>
                  </a:rPr>
                  <a:t>dt</a:t>
                </a:r>
                <a:r>
                  <a:rPr lang="en-US" sz="2400" dirty="0">
                    <a:latin typeface="Times New Roman" panose="02020603050405020304" pitchFamily="18" charset="0"/>
                    <a:cs typeface="Times New Roman" panose="02020603050405020304" pitchFamily="18" charset="0"/>
                  </a:rPr>
                  <a:t> is used to indicate double-tuned circuit.</a:t>
                </a:r>
              </a:p>
              <a:p>
                <a:pPr marL="285750" indent="-285750">
                  <a:buClr>
                    <a:srgbClr val="C00000"/>
                  </a:buClr>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 Here </a:t>
                </a:r>
                <a:r>
                  <a:rPr lang="en-US" sz="2400" b="1"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is coefficient of coupling.</a:t>
                </a:r>
              </a:p>
            </p:txBody>
          </p:sp>
        </mc:Choice>
        <mc:Fallback xmlns="">
          <p:sp>
            <p:nvSpPr>
              <p:cNvPr id="3" name="Rectangle 2"/>
              <p:cNvSpPr>
                <a:spLocks noRot="1" noChangeAspect="1" noMove="1" noResize="1" noEditPoints="1" noAdjustHandles="1" noChangeArrowheads="1" noChangeShapeType="1" noTextEdit="1"/>
              </p:cNvSpPr>
              <p:nvPr/>
            </p:nvSpPr>
            <p:spPr>
              <a:xfrm>
                <a:off x="434751" y="1246776"/>
                <a:ext cx="8385721" cy="3477875"/>
              </a:xfrm>
              <a:prstGeom prst="rect">
                <a:avLst/>
              </a:prstGeom>
              <a:blipFill rotWithShape="1">
                <a:blip r:embed="rId4"/>
                <a:stretch>
                  <a:fillRect l="-1090" t="-1404" r="-872" b="-3158"/>
                </a:stretch>
              </a:blipFill>
            </p:spPr>
            <p:txBody>
              <a:bodyPr/>
              <a:lstStyle/>
              <a:p>
                <a:r>
                  <a:rPr lang="en-US">
                    <a:noFill/>
                  </a:rPr>
                  <a:t> </a:t>
                </a:r>
              </a:p>
            </p:txBody>
          </p:sp>
        </mc:Fallback>
      </mc:AlternateContent>
    </p:spTree>
    <p:extLst>
      <p:ext uri="{BB962C8B-B14F-4D97-AF65-F5344CB8AC3E}">
        <p14:creationId xmlns:p14="http://schemas.microsoft.com/office/powerpoint/2010/main" val="1735497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19</a:t>
            </a:fld>
            <a:endParaRPr lang="en-US">
              <a:solidFill>
                <a:prstClr val="black">
                  <a:tint val="75000"/>
                </a:prstClr>
              </a:solidFill>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Düz Bağlayıcı 17"/>
          <p:cNvCxnSpPr/>
          <p:nvPr/>
        </p:nvCxnSpPr>
        <p:spPr>
          <a:xfrm>
            <a:off x="251520" y="108328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5287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2"/>
          <p:cNvSpPr>
            <a:spLocks noGrp="1" noChangeArrowheads="1"/>
          </p:cNvSpPr>
          <p:nvPr>
            <p:ph type="title"/>
          </p:nvPr>
        </p:nvSpPr>
        <p:spPr>
          <a:xfrm>
            <a:off x="502663" y="0"/>
            <a:ext cx="8001000" cy="1052736"/>
          </a:xfrm>
        </p:spPr>
        <p:txBody>
          <a:bodyPr/>
          <a:lstStyle/>
          <a:p>
            <a:pPr algn="ct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sp>
        <p:nvSpPr>
          <p:cNvPr id="2" name="Rectangle 1"/>
          <p:cNvSpPr/>
          <p:nvPr/>
        </p:nvSpPr>
        <p:spPr>
          <a:xfrm>
            <a:off x="467544" y="1340768"/>
            <a:ext cx="8280920" cy="3416320"/>
          </a:xfrm>
          <a:prstGeom prst="rect">
            <a:avLst/>
          </a:prstGeom>
        </p:spPr>
        <p:txBody>
          <a:bodyPr wrap="square">
            <a:spAutoFit/>
          </a:bodyPr>
          <a:lstStyle/>
          <a:p>
            <a:r>
              <a:rPr lang="en-US" sz="2400" b="1" dirty="0">
                <a:solidFill>
                  <a:srgbClr val="005AAB"/>
                </a:solidFill>
                <a:latin typeface="Arial Black"/>
              </a:rPr>
              <a:t>Practical Application of Double Tuned </a:t>
            </a:r>
            <a:r>
              <a:rPr lang="en-US" sz="2400" b="1" dirty="0" smtClean="0">
                <a:solidFill>
                  <a:srgbClr val="005AAB"/>
                </a:solidFill>
                <a:latin typeface="Arial Black"/>
              </a:rPr>
              <a:t>Amplifier</a:t>
            </a:r>
          </a:p>
          <a:p>
            <a:endParaRPr lang="en-US" sz="2400" b="1" dirty="0">
              <a:solidFill>
                <a:srgbClr val="005AAB"/>
              </a:solidFill>
              <a:latin typeface="Arial Black"/>
            </a:endParaRPr>
          </a:p>
          <a:p>
            <a:pPr marL="342900" indent="-342900">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Double tuned amplifiers are used for amplifying </a:t>
            </a:r>
            <a:r>
              <a:rPr lang="en-US" sz="2400" dirty="0" smtClean="0">
                <a:latin typeface="Times New Roman" panose="02020603050405020304" pitchFamily="18" charset="0"/>
                <a:cs typeface="Times New Roman" panose="02020603050405020304" pitchFamily="18" charset="0"/>
              </a:rPr>
              <a:t>radio- frequency </a:t>
            </a:r>
            <a:r>
              <a:rPr lang="en-US" sz="2400" dirty="0">
                <a:latin typeface="Times New Roman" panose="02020603050405020304" pitchFamily="18" charset="0"/>
                <a:cs typeface="Times New Roman" panose="02020603050405020304" pitchFamily="18" charset="0"/>
              </a:rPr>
              <a:t>(RF) signals.</a:t>
            </a:r>
          </a:p>
          <a:p>
            <a:pPr marL="342900" indent="-342900">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 One such application is in the radio receiver as shown in Fig. 15.15. </a:t>
            </a:r>
          </a:p>
          <a:p>
            <a:pPr marL="342900" indent="-342900">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This is the IF stage using double tuned resonant circuits.</a:t>
            </a:r>
          </a:p>
          <a:p>
            <a:pPr marL="342900" indent="-342900">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 Each resonant circuit is tuned to </a:t>
            </a:r>
            <a:r>
              <a:rPr lang="en-US" sz="2400" dirty="0" smtClean="0">
                <a:solidFill>
                  <a:srgbClr val="C00000"/>
                </a:solidFill>
                <a:latin typeface="Times New Roman" panose="02020603050405020304" pitchFamily="18" charset="0"/>
                <a:cs typeface="Times New Roman" panose="02020603050405020304" pitchFamily="18" charset="0"/>
              </a:rPr>
              <a:t>455 </a:t>
            </a:r>
            <a:r>
              <a:rPr lang="en-US" sz="2400" dirty="0">
                <a:solidFill>
                  <a:srgbClr val="C00000"/>
                </a:solidFill>
                <a:latin typeface="Times New Roman" panose="02020603050405020304" pitchFamily="18" charset="0"/>
                <a:cs typeface="Times New Roman" panose="02020603050405020304" pitchFamily="18" charset="0"/>
              </a:rPr>
              <a:t>kHz</a:t>
            </a:r>
            <a:r>
              <a:rPr lang="en-US" sz="2400" dirty="0">
                <a:latin typeface="Times New Roman" panose="02020603050405020304" pitchFamily="18" charset="0"/>
                <a:cs typeface="Times New Roman" panose="02020603050405020304" pitchFamily="18" charset="0"/>
              </a:rPr>
              <a:t>. The critical coupling occurs when the coefficient of coupling is</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6" y="4757088"/>
            <a:ext cx="536575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39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500" y="-46502"/>
            <a:ext cx="8001000" cy="1052736"/>
          </a:xfrm>
        </p:spPr>
        <p:txBody>
          <a:bodyPr>
            <a:normAutofit/>
          </a:bodyPr>
          <a:lstStyle/>
          <a:p>
            <a:pPr algn="ctr"/>
            <a:r>
              <a:rPr lang="en-US" sz="3200" b="1" dirty="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tr-TR" sz="3200" b="1" dirty="0">
              <a:solidFill>
                <a:schemeClr val="accent1"/>
              </a:solidFill>
              <a:latin typeface="Agency FB" pitchFamily="34" charset="0"/>
              <a:cs typeface="Ali_K_Alwand" pitchFamily="2" charset="-78"/>
            </a:endParaRPr>
          </a:p>
        </p:txBody>
      </p:sp>
      <p:sp>
        <p:nvSpPr>
          <p:cNvPr id="2" name="İçerik Yer Tutucusu 1"/>
          <p:cNvSpPr>
            <a:spLocks noGrp="1"/>
          </p:cNvSpPr>
          <p:nvPr>
            <p:ph idx="1"/>
          </p:nvPr>
        </p:nvSpPr>
        <p:spPr>
          <a:xfrm>
            <a:off x="279064" y="1155452"/>
            <a:ext cx="8541407" cy="4968551"/>
          </a:xfrm>
        </p:spPr>
        <p:txBody>
          <a:bodyPr>
            <a:normAutofit fontScale="85000" lnSpcReduction="20000"/>
          </a:bodyPr>
          <a:lstStyle/>
          <a:p>
            <a:pPr marL="0" indent="0" algn="just">
              <a:lnSpc>
                <a:spcPct val="150000"/>
              </a:lnSpc>
              <a:buClr>
                <a:srgbClr val="CC0000"/>
              </a:buClr>
              <a:buNone/>
            </a:pPr>
            <a:r>
              <a:rPr lang="en-US" sz="2400" dirty="0" smtClean="0">
                <a:solidFill>
                  <a:prstClr val="black"/>
                </a:solidFill>
                <a:latin typeface="Times New Roman" pitchFamily="18" charset="0"/>
                <a:cs typeface="Times New Roman" pitchFamily="18" charset="0"/>
              </a:rPr>
              <a:t> </a:t>
            </a:r>
            <a:r>
              <a:rPr lang="en-US" sz="2800" b="1" dirty="0">
                <a:solidFill>
                  <a:srgbClr val="005AAB"/>
                </a:solidFill>
                <a:latin typeface="Arial Black"/>
              </a:rPr>
              <a:t>Single Tuned </a:t>
            </a:r>
            <a:r>
              <a:rPr lang="en-US" sz="2800" b="1" dirty="0" smtClean="0">
                <a:solidFill>
                  <a:srgbClr val="005AAB"/>
                </a:solidFill>
                <a:latin typeface="Arial Black"/>
              </a:rPr>
              <a:t>Amplifier</a:t>
            </a:r>
            <a:endParaRPr lang="en-US" sz="2600" b="1" i="1" dirty="0" smtClean="0">
              <a:solidFill>
                <a:schemeClr val="accent1"/>
              </a:solidFill>
              <a:latin typeface="Times New Roman" pitchFamily="18" charset="0"/>
              <a:cs typeface="Times New Roman" pitchFamily="18" charset="0"/>
            </a:endParaRPr>
          </a:p>
          <a:p>
            <a:pPr algn="just">
              <a:lnSpc>
                <a:spcPct val="160000"/>
              </a:lnSpc>
              <a:buClr>
                <a:srgbClr val="C00000"/>
              </a:buClr>
              <a:buFont typeface="Wingdings" pitchFamily="2" charset="2"/>
              <a:buChar char="Ø"/>
            </a:pPr>
            <a:r>
              <a:rPr lang="en-US" sz="2400" dirty="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A </a:t>
            </a:r>
            <a:r>
              <a:rPr lang="en-US" sz="2800" dirty="0">
                <a:solidFill>
                  <a:prstClr val="black"/>
                </a:solidFill>
                <a:latin typeface="Times New Roman" pitchFamily="18" charset="0"/>
                <a:cs typeface="Times New Roman" pitchFamily="18" charset="0"/>
              </a:rPr>
              <a:t>single tuned amplifier consists of a transistor amplifier    containing a parallel tuned circuit as the collector load. </a:t>
            </a:r>
          </a:p>
          <a:p>
            <a:pPr algn="just">
              <a:lnSpc>
                <a:spcPct val="160000"/>
              </a:lnSpc>
              <a:buClr>
                <a:srgbClr val="C00000"/>
              </a:buClr>
              <a:buFont typeface="Wingdings" pitchFamily="2" charset="2"/>
              <a:buChar char="Ø"/>
            </a:pPr>
            <a:r>
              <a:rPr lang="en-US" sz="2800" dirty="0">
                <a:solidFill>
                  <a:prstClr val="black"/>
                </a:solidFill>
                <a:latin typeface="Times New Roman" pitchFamily="18" charset="0"/>
                <a:cs typeface="Times New Roman" pitchFamily="18" charset="0"/>
              </a:rPr>
              <a:t>The values of capacitance and inductance of the tuned circuit are so selected that its resonant frequency is equal to the frequency to be amplified. </a:t>
            </a:r>
          </a:p>
          <a:p>
            <a:pPr algn="just">
              <a:lnSpc>
                <a:spcPct val="160000"/>
              </a:lnSpc>
              <a:buClr>
                <a:srgbClr val="C00000"/>
              </a:buClr>
              <a:buFont typeface="Wingdings" pitchFamily="2" charset="2"/>
              <a:buChar char="Ø"/>
            </a:pPr>
            <a:r>
              <a:rPr lang="en-US" sz="2800" dirty="0">
                <a:solidFill>
                  <a:prstClr val="black"/>
                </a:solidFill>
                <a:latin typeface="Times New Roman" pitchFamily="18" charset="0"/>
                <a:cs typeface="Times New Roman" pitchFamily="18" charset="0"/>
              </a:rPr>
              <a:t>The output from a single tuned amplifier can be obtained either </a:t>
            </a:r>
            <a:r>
              <a:rPr lang="en-US" sz="2800" b="1" dirty="0">
                <a:solidFill>
                  <a:prstClr val="black"/>
                </a:solidFill>
                <a:latin typeface="Times New Roman" pitchFamily="18" charset="0"/>
                <a:cs typeface="Times New Roman" pitchFamily="18" charset="0"/>
              </a:rPr>
              <a:t>(a)</a:t>
            </a:r>
            <a:r>
              <a:rPr lang="en-US" sz="2800" dirty="0">
                <a:solidFill>
                  <a:prstClr val="black"/>
                </a:solidFill>
                <a:latin typeface="Times New Roman" pitchFamily="18" charset="0"/>
                <a:cs typeface="Times New Roman" pitchFamily="18" charset="0"/>
              </a:rPr>
              <a:t> by a coupling capacitor CC as shown in Fig. </a:t>
            </a:r>
            <a:r>
              <a:rPr lang="en-US" sz="2800" i="1" dirty="0">
                <a:solidFill>
                  <a:prstClr val="black"/>
                </a:solidFill>
                <a:latin typeface="Times New Roman" pitchFamily="18" charset="0"/>
                <a:cs typeface="Times New Roman" pitchFamily="18" charset="0"/>
              </a:rPr>
              <a:t>15.9 (i)</a:t>
            </a:r>
            <a:r>
              <a:rPr lang="en-US" sz="2800" dirty="0">
                <a:solidFill>
                  <a:prstClr val="black"/>
                </a:solidFill>
                <a:latin typeface="Times New Roman" pitchFamily="18" charset="0"/>
                <a:cs typeface="Times New Roman" pitchFamily="18" charset="0"/>
              </a:rPr>
              <a:t> or </a:t>
            </a:r>
            <a:r>
              <a:rPr lang="en-US" sz="2800" b="1" dirty="0">
                <a:solidFill>
                  <a:prstClr val="black"/>
                </a:solidFill>
                <a:latin typeface="Times New Roman" pitchFamily="18" charset="0"/>
                <a:cs typeface="Times New Roman" pitchFamily="18" charset="0"/>
              </a:rPr>
              <a:t>(b) </a:t>
            </a:r>
            <a:r>
              <a:rPr lang="en-US" sz="2800" dirty="0">
                <a:solidFill>
                  <a:prstClr val="black"/>
                </a:solidFill>
                <a:latin typeface="Times New Roman" pitchFamily="18" charset="0"/>
                <a:cs typeface="Times New Roman" pitchFamily="18" charset="0"/>
              </a:rPr>
              <a:t>by a secondary coil as shown in Fig. </a:t>
            </a:r>
            <a:r>
              <a:rPr lang="en-US" sz="2800" i="1" dirty="0">
                <a:solidFill>
                  <a:prstClr val="black"/>
                </a:solidFill>
                <a:latin typeface="Times New Roman" pitchFamily="18" charset="0"/>
                <a:cs typeface="Times New Roman" pitchFamily="18" charset="0"/>
              </a:rPr>
              <a:t>15.9 (ii).</a:t>
            </a: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2</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251520" y="1052736"/>
            <a:ext cx="4320480"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45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20</a:t>
            </a:fld>
            <a:endParaRPr lang="en-US">
              <a:solidFill>
                <a:prstClr val="black">
                  <a:tint val="75000"/>
                </a:prstClr>
              </a:solidFill>
            </a:endParaRPr>
          </a:p>
        </p:txBody>
      </p:sp>
      <p:sp>
        <p:nvSpPr>
          <p:cNvPr id="8" name="Rectangle 2"/>
          <p:cNvSpPr>
            <a:spLocks noGrp="1" noChangeArrowheads="1"/>
          </p:cNvSpPr>
          <p:nvPr>
            <p:ph type="title"/>
          </p:nvPr>
        </p:nvSpPr>
        <p:spPr>
          <a:xfrm>
            <a:off x="502663" y="0"/>
            <a:ext cx="8001000" cy="1052736"/>
          </a:xfrm>
        </p:spPr>
        <p:txBody>
          <a:bodyPr/>
          <a:lstStyle/>
          <a:p>
            <a:pPr algn="ct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sp>
        <p:nvSpPr>
          <p:cNvPr id="9" name="Slayt Numarası Yer Tutucusu 5"/>
          <p:cNvSpPr txBox="1">
            <a:spLocks/>
          </p:cNvSpPr>
          <p:nvPr/>
        </p:nvSpPr>
        <p:spPr>
          <a:xfrm>
            <a:off x="6457950" y="6356351"/>
            <a:ext cx="2057400" cy="365125"/>
          </a:xfrm>
          <a:prstGeom prst="rect">
            <a:avLst/>
          </a:prstGeom>
        </p:spPr>
        <p:txBody>
          <a:bodyPr vert="horz" lIns="91440" tIns="45720" rIns="91440" bIns="45720" rtlCol="0" anchor="ctr"/>
          <a:lstStyle>
            <a:defPPr>
              <a:defRPr lang="tr-TR"/>
            </a:defPPr>
            <a:lvl1pPr algn="r" rtl="0" fontAlgn="base">
              <a:spcBef>
                <a:spcPct val="0"/>
              </a:spcBef>
              <a:spcAft>
                <a:spcPct val="0"/>
              </a:spcAft>
              <a:defRPr sz="900" kern="1200">
                <a:solidFill>
                  <a:schemeClr val="tx1">
                    <a:tint val="75000"/>
                  </a:schemeClr>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a:lstStyle>
          <a:p>
            <a:fld id="{67544B2E-4EE9-46FD-B006-EDCB65ADD5EE}" type="slidenum">
              <a:rPr lang="en-US" smtClean="0">
                <a:solidFill>
                  <a:prstClr val="black">
                    <a:tint val="75000"/>
                  </a:prstClr>
                </a:solidFill>
              </a:rPr>
              <a:pPr/>
              <a:t>20</a:t>
            </a:fld>
            <a:endParaRPr lang="en-US">
              <a:solidFill>
                <a:prstClr val="black">
                  <a:tint val="75000"/>
                </a:prstClr>
              </a:solidFill>
            </a:endParaRPr>
          </a:p>
        </p:txBody>
      </p:sp>
      <p:cxnSp>
        <p:nvCxnSpPr>
          <p:cNvPr id="10"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7"/>
          <p:cNvCxnSpPr>
            <a:endCxn id="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84" y="1484784"/>
            <a:ext cx="749797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993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21</a:t>
            </a:fld>
            <a:endParaRPr lang="en-US">
              <a:solidFill>
                <a:prstClr val="black">
                  <a:tint val="75000"/>
                </a:prstClr>
              </a:solidFill>
            </a:endParaRPr>
          </a:p>
        </p:txBody>
      </p:sp>
      <p:sp>
        <p:nvSpPr>
          <p:cNvPr id="9" name="Rectangle 2"/>
          <p:cNvSpPr>
            <a:spLocks noGrp="1" noChangeArrowheads="1"/>
          </p:cNvSpPr>
          <p:nvPr>
            <p:ph type="title"/>
          </p:nvPr>
        </p:nvSpPr>
        <p:spPr>
          <a:xfrm>
            <a:off x="502663" y="0"/>
            <a:ext cx="8001000" cy="1052736"/>
          </a:xfrm>
        </p:spPr>
        <p:txBody>
          <a:bodyPr/>
          <a:lstStyle/>
          <a:p>
            <a:pPr algn="ct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cxnSp>
        <p:nvCxnSpPr>
          <p:cNvPr id="10"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7"/>
          <p:cNvCxnSpPr>
            <a:endCxn id="9"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74136" y="1412775"/>
            <a:ext cx="8374328" cy="4524315"/>
          </a:xfrm>
          <a:prstGeom prst="rect">
            <a:avLst/>
          </a:prstGeom>
        </p:spPr>
        <p:txBody>
          <a:bodyPr wrap="square">
            <a:spAutoFit/>
          </a:bodyPr>
          <a:lstStyle/>
          <a:p>
            <a:pPr marL="342900" indent="-342900" algn="just">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When two resonant circuits are critically coupled, </a:t>
            </a:r>
            <a:r>
              <a:rPr lang="en-US" sz="2400" dirty="0" smtClean="0">
                <a:latin typeface="Times New Roman" panose="02020603050405020304" pitchFamily="18" charset="0"/>
                <a:cs typeface="Times New Roman" panose="02020603050405020304" pitchFamily="18" charset="0"/>
              </a:rPr>
              <a:t>the frequency </a:t>
            </a:r>
            <a:r>
              <a:rPr lang="en-US" sz="2400" dirty="0">
                <a:latin typeface="Times New Roman" panose="02020603050405020304" pitchFamily="18" charset="0"/>
                <a:cs typeface="Times New Roman" panose="02020603050405020304" pitchFamily="18" charset="0"/>
              </a:rPr>
              <a:t>response becomes </a:t>
            </a:r>
            <a:r>
              <a:rPr lang="en-US" sz="2400" b="1" dirty="0">
                <a:latin typeface="Times New Roman" panose="02020603050405020304" pitchFamily="18" charset="0"/>
                <a:cs typeface="Times New Roman" panose="02020603050405020304" pitchFamily="18" charset="0"/>
              </a:rPr>
              <a:t>flat</a:t>
            </a:r>
            <a:r>
              <a:rPr lang="en-US" sz="2400" dirty="0">
                <a:latin typeface="Times New Roman" panose="02020603050405020304" pitchFamily="18" charset="0"/>
                <a:cs typeface="Times New Roman" panose="02020603050405020304" pitchFamily="18" charset="0"/>
              </a:rPr>
              <a:t> over a considerable range of frequencies as shown in Fig. 15.16</a:t>
            </a:r>
            <a:r>
              <a:rPr lang="en-US" sz="24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In other words, the double tuned circuit has </a:t>
            </a:r>
            <a:r>
              <a:rPr lang="en-US" sz="2400" dirty="0" smtClean="0">
                <a:solidFill>
                  <a:srgbClr val="00B050"/>
                </a:solidFill>
                <a:latin typeface="Times New Roman" panose="02020603050405020304" pitchFamily="18" charset="0"/>
                <a:cs typeface="Times New Roman" panose="02020603050405020304" pitchFamily="18" charset="0"/>
              </a:rPr>
              <a:t>better frequency </a:t>
            </a:r>
            <a:r>
              <a:rPr lang="en-US" sz="2400" dirty="0">
                <a:solidFill>
                  <a:srgbClr val="00B050"/>
                </a:solidFill>
                <a:latin typeface="Times New Roman" panose="02020603050405020304" pitchFamily="18" charset="0"/>
                <a:cs typeface="Times New Roman" panose="02020603050405020304" pitchFamily="18" charset="0"/>
              </a:rPr>
              <a:t>response as compared to that of a single tuned circuit. </a:t>
            </a:r>
            <a:endParaRPr lang="en-US" sz="2400" dirty="0" smtClean="0">
              <a:solidFill>
                <a:srgbClr val="00B050"/>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use of double tuned circuit offers the following </a:t>
            </a:r>
            <a:r>
              <a:rPr lang="en-US" sz="2400" dirty="0" smtClean="0">
                <a:latin typeface="Times New Roman" panose="02020603050405020304" pitchFamily="18" charset="0"/>
                <a:cs typeface="Times New Roman" panose="02020603050405020304" pitchFamily="18" charset="0"/>
              </a:rPr>
              <a:t>advantages:</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ED008D"/>
                </a:solidFill>
                <a:latin typeface="Times New Roman"/>
              </a:rPr>
              <a:t>(</a:t>
            </a:r>
            <a:r>
              <a:rPr lang="en-US" sz="2400" i="1" dirty="0">
                <a:solidFill>
                  <a:srgbClr val="ED008D"/>
                </a:solidFill>
                <a:latin typeface="Times New Roman"/>
              </a:rPr>
              <a:t>i</a:t>
            </a:r>
            <a:r>
              <a:rPr lang="en-US" sz="2400" dirty="0">
                <a:solidFill>
                  <a:srgbClr val="ED008D"/>
                </a:solidFill>
                <a:latin typeface="Times New Roman"/>
              </a:rPr>
              <a:t>) </a:t>
            </a:r>
            <a:r>
              <a:rPr lang="en-US" sz="2400" dirty="0">
                <a:solidFill>
                  <a:srgbClr val="231F20"/>
                </a:solidFill>
                <a:latin typeface="Times New Roman"/>
              </a:rPr>
              <a:t>Bandwidth is increased.</a:t>
            </a:r>
          </a:p>
          <a:p>
            <a:r>
              <a:rPr lang="en-US" sz="2400" dirty="0">
                <a:solidFill>
                  <a:srgbClr val="ED008D"/>
                </a:solidFill>
                <a:latin typeface="Times New Roman"/>
              </a:rPr>
              <a:t>(</a:t>
            </a:r>
            <a:r>
              <a:rPr lang="en-US" sz="2400" i="1" dirty="0">
                <a:solidFill>
                  <a:srgbClr val="ED008D"/>
                </a:solidFill>
                <a:latin typeface="Times New Roman"/>
              </a:rPr>
              <a:t>ii</a:t>
            </a:r>
            <a:r>
              <a:rPr lang="en-US" sz="2400" dirty="0">
                <a:solidFill>
                  <a:srgbClr val="ED008D"/>
                </a:solidFill>
                <a:latin typeface="Times New Roman"/>
              </a:rPr>
              <a:t>) </a:t>
            </a:r>
            <a:r>
              <a:rPr lang="en-US" sz="2400" dirty="0">
                <a:solidFill>
                  <a:srgbClr val="231F20"/>
                </a:solidFill>
                <a:latin typeface="Times New Roman"/>
              </a:rPr>
              <a:t>Sensitivity (</a:t>
            </a:r>
            <a:r>
              <a:rPr lang="en-US" sz="2400" i="1" dirty="0">
                <a:solidFill>
                  <a:srgbClr val="231F20"/>
                </a:solidFill>
                <a:latin typeface="Times New Roman"/>
              </a:rPr>
              <a:t>i.e. </a:t>
            </a:r>
            <a:r>
              <a:rPr lang="en-US" sz="2400" dirty="0">
                <a:solidFill>
                  <a:srgbClr val="231F20"/>
                </a:solidFill>
                <a:latin typeface="Times New Roman"/>
              </a:rPr>
              <a:t>ability to receive weak signals) is increased.</a:t>
            </a:r>
          </a:p>
          <a:p>
            <a:r>
              <a:rPr lang="en-US" sz="2400" dirty="0">
                <a:solidFill>
                  <a:srgbClr val="ED008D"/>
                </a:solidFill>
                <a:latin typeface="Times New Roman"/>
              </a:rPr>
              <a:t>(</a:t>
            </a:r>
            <a:r>
              <a:rPr lang="en-US" sz="2400" i="1" dirty="0">
                <a:solidFill>
                  <a:srgbClr val="ED008D"/>
                </a:solidFill>
                <a:latin typeface="Times New Roman"/>
              </a:rPr>
              <a:t>iii</a:t>
            </a:r>
            <a:r>
              <a:rPr lang="en-US" sz="2400" dirty="0">
                <a:solidFill>
                  <a:srgbClr val="ED008D"/>
                </a:solidFill>
                <a:latin typeface="Times New Roman"/>
              </a:rPr>
              <a:t>) </a:t>
            </a:r>
            <a:r>
              <a:rPr lang="en-US" sz="2400" dirty="0">
                <a:solidFill>
                  <a:srgbClr val="231F20"/>
                </a:solidFill>
                <a:latin typeface="Times New Roman"/>
              </a:rPr>
              <a:t>Selectivity (</a:t>
            </a:r>
            <a:r>
              <a:rPr lang="en-US" sz="2400" i="1" dirty="0">
                <a:solidFill>
                  <a:srgbClr val="231F20"/>
                </a:solidFill>
                <a:latin typeface="Times New Roman"/>
              </a:rPr>
              <a:t>i.e. </a:t>
            </a:r>
            <a:r>
              <a:rPr lang="en-US" sz="2400" dirty="0">
                <a:solidFill>
                  <a:srgbClr val="231F20"/>
                </a:solidFill>
                <a:latin typeface="Times New Roman"/>
              </a:rPr>
              <a:t>ability to discriminate against signals in adjacent bands) is increased.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752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22</a:t>
            </a:fld>
            <a:endParaRPr lang="en-US">
              <a:solidFill>
                <a:prstClr val="black">
                  <a:tint val="75000"/>
                </a:prstClr>
              </a:solidFill>
            </a:endParaRPr>
          </a:p>
        </p:txBody>
      </p:sp>
      <p:sp>
        <p:nvSpPr>
          <p:cNvPr id="7" name="Rectangle 2"/>
          <p:cNvSpPr>
            <a:spLocks noGrp="1" noChangeArrowheads="1"/>
          </p:cNvSpPr>
          <p:nvPr>
            <p:ph type="title"/>
          </p:nvPr>
        </p:nvSpPr>
        <p:spPr>
          <a:xfrm>
            <a:off x="502663" y="0"/>
            <a:ext cx="8001000" cy="1052736"/>
          </a:xfrm>
        </p:spPr>
        <p:txBody>
          <a:bodyPr/>
          <a:lstStyle/>
          <a:p>
            <a:pPr algn="ct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17"/>
          <p:cNvCxnSpPr>
            <a:endCxn id="7"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75" y="1633641"/>
            <a:ext cx="802957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929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23</a:t>
            </a:fld>
            <a:endParaRPr lang="en-US">
              <a:solidFill>
                <a:prstClr val="black">
                  <a:tint val="75000"/>
                </a:prstClr>
              </a:solidFill>
            </a:endParaRPr>
          </a:p>
        </p:txBody>
      </p:sp>
      <p:sp>
        <p:nvSpPr>
          <p:cNvPr id="7" name="Rectangle 2"/>
          <p:cNvSpPr>
            <a:spLocks noGrp="1" noChangeArrowheads="1"/>
          </p:cNvSpPr>
          <p:nvPr>
            <p:ph type="title"/>
          </p:nvPr>
        </p:nvSpPr>
        <p:spPr>
          <a:xfrm>
            <a:off x="502663" y="0"/>
            <a:ext cx="8001000" cy="1052736"/>
          </a:xfrm>
        </p:spPr>
        <p:txBody>
          <a:bodyPr/>
          <a:lstStyle/>
          <a:p>
            <a:pPr algn="ct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17"/>
          <p:cNvCxnSpPr>
            <a:endCxn id="7"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72816"/>
            <a:ext cx="856939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43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24</a:t>
            </a:fld>
            <a:endParaRPr lang="en-US">
              <a:solidFill>
                <a:prstClr val="black">
                  <a:tint val="75000"/>
                </a:prstClr>
              </a:solidFill>
            </a:endParaRPr>
          </a:p>
        </p:txBody>
      </p:sp>
      <p:sp>
        <p:nvSpPr>
          <p:cNvPr id="7" name="Rectangle 2"/>
          <p:cNvSpPr>
            <a:spLocks noGrp="1" noChangeArrowheads="1"/>
          </p:cNvSpPr>
          <p:nvPr>
            <p:ph type="title"/>
          </p:nvPr>
        </p:nvSpPr>
        <p:spPr>
          <a:xfrm>
            <a:off x="502663" y="0"/>
            <a:ext cx="8001000" cy="1052736"/>
          </a:xfrm>
        </p:spPr>
        <p:txBody>
          <a:bodyPr/>
          <a:lstStyle/>
          <a:p>
            <a:pPr algn="ctr"/>
            <a:r>
              <a:rPr lang="en-US" sz="3200" b="1" dirty="0">
                <a:solidFill>
                  <a:srgbClr val="005AAB"/>
                </a:solidFill>
                <a:latin typeface="Agency FB" pitchFamily="34" charset="0"/>
                <a:cs typeface="Ali_K_Alwand" pitchFamily="2" charset="-78"/>
              </a:rPr>
              <a:t>Transistor Tuned Amplifiers</a:t>
            </a:r>
            <a:endParaRPr lang="en-US" sz="3200" b="1" dirty="0">
              <a:latin typeface="Times New Roman" pitchFamily="18" charset="0"/>
              <a:cs typeface="Times New Roman" pitchFamily="18" charset="0"/>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17"/>
          <p:cNvCxnSpPr>
            <a:endCxn id="7"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63" y="1484784"/>
            <a:ext cx="86776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514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25</a:t>
            </a:fld>
            <a:endParaRPr lang="en-US">
              <a:solidFill>
                <a:prstClr val="black">
                  <a:tint val="75000"/>
                </a:prstClr>
              </a:solidFill>
            </a:endParaRPr>
          </a:p>
        </p:txBody>
      </p:sp>
      <p:sp>
        <p:nvSpPr>
          <p:cNvPr id="7" name="Rectangle 2"/>
          <p:cNvSpPr>
            <a:spLocks noGrp="1" noChangeArrowheads="1"/>
          </p:cNvSpPr>
          <p:nvPr>
            <p:ph type="title"/>
          </p:nvPr>
        </p:nvSpPr>
        <p:spPr>
          <a:xfrm>
            <a:off x="502663" y="0"/>
            <a:ext cx="8001000" cy="1052736"/>
          </a:xfrm>
        </p:spPr>
        <p:txBody>
          <a:bodyPr/>
          <a:lstStyle/>
          <a:p>
            <a:pPr algn="ctr"/>
            <a:r>
              <a:rPr lang="en-US" sz="3200" b="1" dirty="0" smtClean="0">
                <a:solidFill>
                  <a:srgbClr val="005AAB"/>
                </a:solidFill>
                <a:latin typeface="Agency FB" pitchFamily="34" charset="0"/>
                <a:cs typeface="Ali_K_Alwand" pitchFamily="2" charset="-78"/>
              </a:rPr>
              <a:t>Operational </a:t>
            </a:r>
            <a:r>
              <a:rPr lang="en-US" sz="3200" b="1" dirty="0">
                <a:solidFill>
                  <a:srgbClr val="005AAB"/>
                </a:solidFill>
                <a:latin typeface="Agency FB" pitchFamily="34" charset="0"/>
                <a:cs typeface="Ali_K_Alwand" pitchFamily="2" charset="-78"/>
              </a:rPr>
              <a:t>Amplifiers (Op-Amp)</a:t>
            </a:r>
            <a:endParaRPr lang="en-US" sz="3200" b="1" dirty="0">
              <a:latin typeface="Times New Roman" pitchFamily="18" charset="0"/>
              <a:cs typeface="Times New Roman" pitchFamily="18" charset="0"/>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17"/>
          <p:cNvCxnSpPr>
            <a:endCxn id="7"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0572" y="1268760"/>
            <a:ext cx="7933876" cy="5262979"/>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Introduction</a:t>
            </a:r>
          </a:p>
          <a:p>
            <a:endParaRPr lang="en-US" dirty="0"/>
          </a:p>
          <a:p>
            <a:pPr marL="342900" indent="-342900" algn="just">
              <a:lnSpc>
                <a:spcPct val="150000"/>
              </a:lnSpc>
              <a:buClr>
                <a:srgbClr val="C00000"/>
              </a:buClr>
              <a:buFont typeface="Wingdings" pitchFamily="2" charset="2"/>
              <a:buChar char="Ø"/>
            </a:pPr>
            <a:r>
              <a:rPr lang="en-US" sz="2400" b="1" dirty="0">
                <a:latin typeface="Times New Roman" panose="02020603050405020304" pitchFamily="18" charset="0"/>
                <a:cs typeface="Times New Roman" panose="02020603050405020304" pitchFamily="18" charset="0"/>
              </a:rPr>
              <a:t>Amplifiers</a:t>
            </a:r>
            <a:r>
              <a:rPr lang="en-US" sz="2400" dirty="0">
                <a:latin typeface="Times New Roman" panose="02020603050405020304" pitchFamily="18" charset="0"/>
                <a:cs typeface="Times New Roman" panose="02020603050405020304" pitchFamily="18" charset="0"/>
              </a:rPr>
              <a:t> are used extensively in electronic circuits to make an electronic signal bigger without affecting it in any other way.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50000"/>
              </a:lnSpc>
              <a:buClr>
                <a:srgbClr val="C00000"/>
              </a:buClr>
              <a:buFont typeface="Wingdings" pitchFamily="2" charset="2"/>
              <a:buChar char="Ø"/>
            </a:pPr>
            <a:r>
              <a:rPr lang="en-US" sz="2400" b="1" dirty="0" smtClean="0">
                <a:latin typeface="Times New Roman" panose="02020603050405020304" pitchFamily="18" charset="0"/>
                <a:cs typeface="Times New Roman" panose="02020603050405020304" pitchFamily="18" charset="0"/>
              </a:rPr>
              <a:t>An amplifier</a:t>
            </a:r>
            <a:r>
              <a:rPr lang="en-US" sz="2400" dirty="0" smtClean="0">
                <a:latin typeface="Times New Roman" panose="02020603050405020304" pitchFamily="18" charset="0"/>
                <a:cs typeface="Times New Roman" panose="02020603050405020304" pitchFamily="18" charset="0"/>
              </a:rPr>
              <a:t>, electronic amplifier or (informally) amp is an electronic device that increases the power of a signal</a:t>
            </a:r>
            <a:r>
              <a:rPr lang="en-US" sz="2400" dirty="0" smtClean="0">
                <a:latin typeface="Times New Roman" panose="02020603050405020304" pitchFamily="18" charset="0"/>
                <a:cs typeface="Times New Roman" panose="02020603050405020304" pitchFamily="18" charset="0"/>
              </a:rPr>
              <a:t>.</a:t>
            </a:r>
          </a:p>
          <a:p>
            <a:pPr marL="342900" indent="-342900" algn="just">
              <a:lnSpc>
                <a:spcPct val="150000"/>
              </a:lnSpc>
              <a:buClr>
                <a:srgbClr val="C00000"/>
              </a:buClr>
              <a:buFont typeface="Wingdings" pitchFamily="2" charset="2"/>
              <a:buChar char="Ø"/>
            </a:pPr>
            <a:r>
              <a:rPr lang="en-US" sz="2400" b="1" dirty="0" smtClean="0">
                <a:latin typeface="Times New Roman" panose="02020603050405020304" pitchFamily="18" charset="0"/>
                <a:cs typeface="Times New Roman" panose="02020603050405020304" pitchFamily="18" charset="0"/>
              </a:rPr>
              <a:t>Amplifiers</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are two-port networks in which the output voltage or current is directly proportional to either input voltage or current</a:t>
            </a:r>
            <a:r>
              <a:rPr lang="en-US" dirty="0" smtClean="0"/>
              <a:t>.</a:t>
            </a:r>
            <a:endParaRPr lang="en-US" dirty="0"/>
          </a:p>
        </p:txBody>
      </p:sp>
    </p:spTree>
    <p:extLst>
      <p:ext uri="{BB962C8B-B14F-4D97-AF65-F5344CB8AC3E}">
        <p14:creationId xmlns:p14="http://schemas.microsoft.com/office/powerpoint/2010/main" val="644780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26</a:t>
            </a:fld>
            <a:endParaRPr lang="en-US">
              <a:solidFill>
                <a:prstClr val="black">
                  <a:tint val="75000"/>
                </a:prstClr>
              </a:solidFill>
            </a:endParaRPr>
          </a:p>
        </p:txBody>
      </p:sp>
      <p:sp>
        <p:nvSpPr>
          <p:cNvPr id="7" name="Rectangle 2"/>
          <p:cNvSpPr>
            <a:spLocks noGrp="1" noChangeArrowheads="1"/>
          </p:cNvSpPr>
          <p:nvPr>
            <p:ph type="title"/>
          </p:nvPr>
        </p:nvSpPr>
        <p:spPr>
          <a:xfrm>
            <a:off x="502663" y="0"/>
            <a:ext cx="8001000" cy="1052736"/>
          </a:xfrm>
        </p:spPr>
        <p:txBody>
          <a:bodyPr/>
          <a:lstStyle/>
          <a:p>
            <a:pPr algn="ctr"/>
            <a:r>
              <a:rPr lang="en-US" sz="3200" b="1" dirty="0" smtClean="0">
                <a:solidFill>
                  <a:srgbClr val="005AAB"/>
                </a:solidFill>
                <a:latin typeface="Agency FB" pitchFamily="34" charset="0"/>
                <a:cs typeface="Ali_K_Alwand" pitchFamily="2" charset="-78"/>
              </a:rPr>
              <a:t>Operational </a:t>
            </a:r>
            <a:r>
              <a:rPr lang="en-US" sz="3200" b="1" dirty="0">
                <a:solidFill>
                  <a:srgbClr val="005AAB"/>
                </a:solidFill>
                <a:latin typeface="Agency FB" pitchFamily="34" charset="0"/>
                <a:cs typeface="Ali_K_Alwand" pitchFamily="2" charset="-78"/>
              </a:rPr>
              <a:t>Amplifiers (Op-Amp)</a:t>
            </a:r>
            <a:endParaRPr lang="en-US" sz="3200" b="1" dirty="0">
              <a:latin typeface="Times New Roman" pitchFamily="18" charset="0"/>
              <a:cs typeface="Times New Roman" pitchFamily="18" charset="0"/>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17"/>
          <p:cNvCxnSpPr>
            <a:endCxn id="7"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31360" y="1052736"/>
            <a:ext cx="8489111" cy="5632311"/>
          </a:xfrm>
          <a:prstGeom prst="rect">
            <a:avLst/>
          </a:prstGeom>
        </p:spPr>
        <p:txBody>
          <a:bodyPr wrap="square">
            <a:spAutoFit/>
          </a:bodyPr>
          <a:lstStyle/>
          <a:p>
            <a:pPr marL="342900" indent="-342900" algn="just">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Operational Amplifier or “</a:t>
            </a:r>
            <a:r>
              <a:rPr lang="en-US" sz="2400" b="1" dirty="0">
                <a:latin typeface="Times New Roman" panose="02020603050405020304" pitchFamily="18" charset="0"/>
                <a:cs typeface="Times New Roman" panose="02020603050405020304" pitchFamily="18" charset="0"/>
              </a:rPr>
              <a:t>Op-Amp</a:t>
            </a:r>
            <a:r>
              <a:rPr lang="en-US" sz="2400" dirty="0">
                <a:latin typeface="Times New Roman" panose="02020603050405020304" pitchFamily="18" charset="0"/>
                <a:cs typeface="Times New Roman" panose="02020603050405020304" pitchFamily="18" charset="0"/>
              </a:rPr>
              <a:t>” is a multistage amplifier that is used for general </a:t>
            </a:r>
            <a:r>
              <a:rPr lang="en-US" sz="2400" dirty="0" smtClean="0">
                <a:latin typeface="Times New Roman" panose="02020603050405020304" pitchFamily="18" charset="0"/>
                <a:cs typeface="Times New Roman" panose="02020603050405020304" pitchFamily="18" charset="0"/>
              </a:rPr>
              <a:t>electrical signal </a:t>
            </a:r>
            <a:r>
              <a:rPr lang="en-US" sz="2400" dirty="0">
                <a:latin typeface="Times New Roman" panose="02020603050405020304" pitchFamily="18" charset="0"/>
                <a:cs typeface="Times New Roman" panose="02020603050405020304" pitchFamily="18" charset="0"/>
              </a:rPr>
              <a:t>manipulation general electrical signal manipulation</a:t>
            </a:r>
            <a:r>
              <a:rPr lang="en-US" dirty="0" smtClean="0">
                <a:latin typeface="CIDFont+F1"/>
              </a:rPr>
              <a:t>.</a:t>
            </a:r>
          </a:p>
          <a:p>
            <a:pPr marL="342900" indent="-342900" algn="just">
              <a:buClr>
                <a:srgbClr val="C00000"/>
              </a:buClr>
              <a:buFont typeface="Wingdings" pitchFamily="2" charset="2"/>
              <a:buChar char="Ø"/>
            </a:pP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amplifier is used to increase the </a:t>
            </a:r>
            <a:r>
              <a:rPr lang="en-US" sz="2400" b="1" dirty="0">
                <a:latin typeface="Times New Roman" panose="02020603050405020304" pitchFamily="18" charset="0"/>
                <a:cs typeface="Times New Roman" panose="02020603050405020304" pitchFamily="18" charset="0"/>
              </a:rPr>
              <a:t>amplitude</a:t>
            </a:r>
            <a:r>
              <a:rPr lang="en-US" sz="2400" dirty="0">
                <a:latin typeface="Times New Roman" panose="02020603050405020304" pitchFamily="18" charset="0"/>
                <a:cs typeface="Times New Roman" panose="02020603050405020304" pitchFamily="18" charset="0"/>
              </a:rPr>
              <a:t> of a signal waveform, without changing other parameters of the waveform such as frequency or wave shape.</a:t>
            </a:r>
          </a:p>
          <a:p>
            <a:pPr marL="342900" indent="-342900" algn="just">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 They are one of the most commonly used circuits in electronics and perform a variety of functions in a great many electronic systems.</a:t>
            </a:r>
          </a:p>
          <a:p>
            <a:pPr marL="342900" indent="-342900" algn="just">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The general symbol for an amplifier is shown in Fig. below. The symbol gives no detail of the type of amplifier described, but the direction of signal flow can be assumed (as flowing from left to right of the diagram).</a:t>
            </a:r>
          </a:p>
          <a:p>
            <a:pPr marL="342900" indent="-342900" algn="just">
              <a:buClr>
                <a:srgbClr val="C00000"/>
              </a:buClr>
              <a:buFont typeface="Wingdings" pitchFamily="2" charset="2"/>
              <a:buChar char="Ø"/>
            </a:pPr>
            <a:r>
              <a:rPr lang="en-US" sz="2400" dirty="0">
                <a:latin typeface="Times New Roman" panose="02020603050405020304" pitchFamily="18" charset="0"/>
                <a:cs typeface="Times New Roman" panose="02020603050405020304" pitchFamily="18" charset="0"/>
              </a:rPr>
              <a:t> Amplifiers of different types are also often described in system or block diagrams by name.</a:t>
            </a:r>
          </a:p>
        </p:txBody>
      </p:sp>
    </p:spTree>
    <p:extLst>
      <p:ext uri="{BB962C8B-B14F-4D97-AF65-F5344CB8AC3E}">
        <p14:creationId xmlns:p14="http://schemas.microsoft.com/office/powerpoint/2010/main" val="30886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27</a:t>
            </a:fld>
            <a:endParaRPr lang="en-US">
              <a:solidFill>
                <a:prstClr val="black">
                  <a:tint val="75000"/>
                </a:prstClr>
              </a:solidFill>
            </a:endParaRPr>
          </a:p>
        </p:txBody>
      </p:sp>
      <p:sp>
        <p:nvSpPr>
          <p:cNvPr id="8" name="Rectangle 2"/>
          <p:cNvSpPr>
            <a:spLocks noGrp="1" noChangeArrowheads="1"/>
          </p:cNvSpPr>
          <p:nvPr>
            <p:ph type="title"/>
          </p:nvPr>
        </p:nvSpPr>
        <p:spPr>
          <a:xfrm>
            <a:off x="502663" y="0"/>
            <a:ext cx="8001000" cy="1052736"/>
          </a:xfrm>
        </p:spPr>
        <p:txBody>
          <a:bodyPr/>
          <a:lstStyle/>
          <a:p>
            <a:pPr algn="ctr"/>
            <a:r>
              <a:rPr lang="en-US" sz="3200" b="1" dirty="0" smtClean="0">
                <a:solidFill>
                  <a:srgbClr val="005AAB"/>
                </a:solidFill>
                <a:latin typeface="Agency FB" pitchFamily="34" charset="0"/>
                <a:cs typeface="Ali_K_Alwand" pitchFamily="2" charset="-78"/>
              </a:rPr>
              <a:t>Operational </a:t>
            </a:r>
            <a:r>
              <a:rPr lang="en-US" sz="3200" b="1" dirty="0">
                <a:solidFill>
                  <a:srgbClr val="005AAB"/>
                </a:solidFill>
                <a:latin typeface="Agency FB" pitchFamily="34" charset="0"/>
                <a:cs typeface="Ali_K_Alwand" pitchFamily="2" charset="-78"/>
              </a:rPr>
              <a:t>Amplifiers (Op-Amp)</a:t>
            </a:r>
            <a:endParaRPr lang="en-US" sz="3200" b="1" dirty="0">
              <a:latin typeface="Times New Roman" pitchFamily="18" charset="0"/>
              <a:cs typeface="Times New Roman" pitchFamily="18" charset="0"/>
            </a:endParaRPr>
          </a:p>
        </p:txBody>
      </p:sp>
      <p:cxnSp>
        <p:nvCxnSpPr>
          <p:cNvPr id="9"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17"/>
          <p:cNvCxnSpPr>
            <a:endCxn id="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46" y="1090407"/>
            <a:ext cx="82677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908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28</a:t>
            </a:fld>
            <a:endParaRPr lang="en-US">
              <a:solidFill>
                <a:prstClr val="black">
                  <a:tint val="75000"/>
                </a:prstClr>
              </a:solidFill>
            </a:endParaRPr>
          </a:p>
        </p:txBody>
      </p:sp>
      <p:sp>
        <p:nvSpPr>
          <p:cNvPr id="7" name="Rectangle 2"/>
          <p:cNvSpPr>
            <a:spLocks noGrp="1" noChangeArrowheads="1"/>
          </p:cNvSpPr>
          <p:nvPr>
            <p:ph type="title"/>
          </p:nvPr>
        </p:nvSpPr>
        <p:spPr>
          <a:xfrm>
            <a:off x="502663" y="0"/>
            <a:ext cx="8001000" cy="1052736"/>
          </a:xfrm>
        </p:spPr>
        <p:txBody>
          <a:bodyPr/>
          <a:lstStyle/>
          <a:p>
            <a:pPr algn="ctr"/>
            <a:r>
              <a:rPr lang="en-US" sz="3200" b="1" dirty="0" smtClean="0">
                <a:solidFill>
                  <a:srgbClr val="005AAB"/>
                </a:solidFill>
                <a:latin typeface="Agency FB" pitchFamily="34" charset="0"/>
                <a:cs typeface="Ali_K_Alwand" pitchFamily="2" charset="-78"/>
              </a:rPr>
              <a:t>Operational </a:t>
            </a:r>
            <a:r>
              <a:rPr lang="en-US" sz="3200" b="1" dirty="0">
                <a:solidFill>
                  <a:srgbClr val="005AAB"/>
                </a:solidFill>
                <a:latin typeface="Agency FB" pitchFamily="34" charset="0"/>
                <a:cs typeface="Ali_K_Alwand" pitchFamily="2" charset="-78"/>
              </a:rPr>
              <a:t>Amplifiers (Op-Amp)</a:t>
            </a:r>
            <a:endParaRPr lang="en-US" sz="3200" b="1" dirty="0">
              <a:latin typeface="Times New Roman" pitchFamily="18" charset="0"/>
              <a:cs typeface="Times New Roman" pitchFamily="18" charset="0"/>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17"/>
          <p:cNvCxnSpPr>
            <a:endCxn id="7"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91" y="1085784"/>
            <a:ext cx="8336881" cy="542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373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29</a:t>
            </a:fld>
            <a:endParaRPr lang="en-US">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57192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502663" y="0"/>
            <a:ext cx="8001000" cy="1052736"/>
          </a:xfrm>
        </p:spPr>
        <p:txBody>
          <a:bodyPr/>
          <a:lstStyle/>
          <a:p>
            <a:pPr algn="ctr"/>
            <a:r>
              <a:rPr lang="en-US" sz="3200" b="1" dirty="0" smtClean="0">
                <a:solidFill>
                  <a:srgbClr val="005AAB"/>
                </a:solidFill>
                <a:latin typeface="Agency FB" pitchFamily="34" charset="0"/>
                <a:cs typeface="Ali_K_Alwand" pitchFamily="2" charset="-78"/>
              </a:rPr>
              <a:t>Operational </a:t>
            </a:r>
            <a:r>
              <a:rPr lang="en-US" sz="3200" b="1" dirty="0">
                <a:solidFill>
                  <a:srgbClr val="005AAB"/>
                </a:solidFill>
                <a:latin typeface="Agency FB" pitchFamily="34" charset="0"/>
                <a:cs typeface="Ali_K_Alwand" pitchFamily="2" charset="-78"/>
              </a:rPr>
              <a:t>Amplifiers (Op-Amp)</a:t>
            </a:r>
            <a:endParaRPr lang="en-US" sz="3200" b="1" dirty="0">
              <a:latin typeface="Times New Roman" pitchFamily="18" charset="0"/>
              <a:cs typeface="Times New Roman" pitchFamily="18" charset="0"/>
            </a:endParaRPr>
          </a:p>
        </p:txBody>
      </p:sp>
      <p:cxnSp>
        <p:nvCxnSpPr>
          <p:cNvPr id="9"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17"/>
          <p:cNvCxnSpPr>
            <a:endCxn id="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3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65588" y="66001"/>
            <a:ext cx="8001000" cy="1052736"/>
          </a:xfrm>
        </p:spPr>
        <p:txBody>
          <a:bodyPr>
            <a:normAutofit/>
          </a:bodyPr>
          <a:lstStyle/>
          <a:p>
            <a:r>
              <a:rPr lang="en-US" sz="3200" b="1" dirty="0" smtClean="0">
                <a:solidFill>
                  <a:srgbClr val="005AAB"/>
                </a:solidFill>
                <a:latin typeface="Agency FB" pitchFamily="34" charset="0"/>
                <a:cs typeface="Ali_K_Alwand" pitchFamily="2" charset="-78"/>
              </a:rPr>
              <a:t> </a:t>
            </a:r>
            <a:r>
              <a:rPr lang="en-US" sz="3200" b="1" dirty="0">
                <a:solidFill>
                  <a:srgbClr val="005AAB"/>
                </a:solidFill>
                <a:latin typeface="Agency FB" pitchFamily="34" charset="0"/>
                <a:cs typeface="Ali_K_Alwand" pitchFamily="2" charset="-78"/>
              </a:rPr>
              <a:t>                     Transistor Tuned Amplifiers</a:t>
            </a:r>
            <a:endParaRPr lang="tr-TR" sz="3200" b="1" dirty="0">
              <a:solidFill>
                <a:srgbClr val="C00000"/>
              </a:solidFill>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3</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404568" y="1006113"/>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6549"/>
            <a:ext cx="678423" cy="9584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688" y="1412776"/>
            <a:ext cx="817261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733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30</a:t>
            </a:fld>
            <a:endParaRPr lang="en-US">
              <a:solidFill>
                <a:prstClr val="black">
                  <a:tint val="75000"/>
                </a:prstClr>
              </a:solidFill>
            </a:endParaRPr>
          </a:p>
        </p:txBody>
      </p:sp>
      <p:sp>
        <p:nvSpPr>
          <p:cNvPr id="7" name="Rectangle 2"/>
          <p:cNvSpPr>
            <a:spLocks noGrp="1" noChangeArrowheads="1"/>
          </p:cNvSpPr>
          <p:nvPr>
            <p:ph type="title"/>
          </p:nvPr>
        </p:nvSpPr>
        <p:spPr>
          <a:xfrm>
            <a:off x="502663" y="0"/>
            <a:ext cx="8001000" cy="1052736"/>
          </a:xfrm>
        </p:spPr>
        <p:txBody>
          <a:bodyPr/>
          <a:lstStyle/>
          <a:p>
            <a:pPr algn="ctr"/>
            <a:r>
              <a:rPr lang="en-US" sz="3200" b="1" dirty="0" smtClean="0">
                <a:solidFill>
                  <a:srgbClr val="005AAB"/>
                </a:solidFill>
                <a:latin typeface="Agency FB" pitchFamily="34" charset="0"/>
                <a:cs typeface="Ali_K_Alwand" pitchFamily="2" charset="-78"/>
              </a:rPr>
              <a:t>Operational </a:t>
            </a:r>
            <a:r>
              <a:rPr lang="en-US" sz="3200" b="1" dirty="0">
                <a:solidFill>
                  <a:srgbClr val="005AAB"/>
                </a:solidFill>
                <a:latin typeface="Agency FB" pitchFamily="34" charset="0"/>
                <a:cs typeface="Ali_K_Alwand" pitchFamily="2" charset="-78"/>
              </a:rPr>
              <a:t>Amplifiers (Op-Amp)</a:t>
            </a:r>
            <a:endParaRPr lang="en-US" sz="3200" b="1" dirty="0">
              <a:latin typeface="Times New Roman" pitchFamily="18" charset="0"/>
              <a:cs typeface="Times New Roman" pitchFamily="18" charset="0"/>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17"/>
          <p:cNvCxnSpPr>
            <a:endCxn id="7"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8"/>
          <p:cNvCxnSpPr/>
          <p:nvPr/>
        </p:nvCxnSpPr>
        <p:spPr>
          <a:xfrm>
            <a:off x="323528" y="648388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02" y="1268760"/>
            <a:ext cx="884754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13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normAutofit/>
          </a:bodyPr>
          <a:lstStyle/>
          <a:p>
            <a:pPr algn="ctr"/>
            <a:r>
              <a:rPr lang="en-US" sz="3200" b="1" dirty="0">
                <a:solidFill>
                  <a:srgbClr val="005AAB"/>
                </a:solidFill>
                <a:latin typeface="Agency FB" pitchFamily="34" charset="0"/>
                <a:cs typeface="Ali_K_Alwand" pitchFamily="2" charset="-78"/>
              </a:rPr>
              <a:t> Transistor Tuned Amplifiers</a:t>
            </a:r>
            <a:endParaRPr lang="tr-TR" sz="3200" b="1" dirty="0">
              <a:solidFill>
                <a:srgbClr val="005AAB"/>
              </a:solidFill>
              <a:latin typeface="Agency FB" pitchFamily="34" charset="0"/>
              <a:cs typeface="Ali_K_Alwand" pitchFamily="2" charset="-78"/>
            </a:endParaRPr>
          </a:p>
        </p:txBody>
      </p:sp>
      <p:sp>
        <p:nvSpPr>
          <p:cNvPr id="2" name="İçerik Yer Tutucusu 1"/>
          <p:cNvSpPr>
            <a:spLocks noGrp="1"/>
          </p:cNvSpPr>
          <p:nvPr>
            <p:ph idx="1"/>
          </p:nvPr>
        </p:nvSpPr>
        <p:spPr>
          <a:xfrm>
            <a:off x="179512" y="1196752"/>
            <a:ext cx="8640960" cy="4968551"/>
          </a:xfrm>
        </p:spPr>
        <p:txBody>
          <a:bodyPr>
            <a:noAutofit/>
          </a:bodyPr>
          <a:lstStyle/>
          <a:p>
            <a:pPr marL="0" indent="0" algn="just">
              <a:lnSpc>
                <a:spcPct val="150000"/>
              </a:lnSpc>
              <a:buClr>
                <a:srgbClr val="C00000"/>
              </a:buClr>
              <a:buNone/>
            </a:pPr>
            <a:r>
              <a:rPr lang="en-US" sz="2400" dirty="0" smtClean="0">
                <a:solidFill>
                  <a:srgbClr val="231F20"/>
                </a:solidFill>
                <a:latin typeface="Times New Roman"/>
              </a:rPr>
              <a:t> </a:t>
            </a:r>
            <a:r>
              <a:rPr lang="en-US" sz="2400" b="1" dirty="0" smtClean="0">
                <a:solidFill>
                  <a:srgbClr val="C00000"/>
                </a:solidFill>
                <a:latin typeface="Times New Roman"/>
              </a:rPr>
              <a:t>Operation</a:t>
            </a:r>
            <a:endParaRPr lang="en-US" sz="2400" b="1" dirty="0" smtClean="0">
              <a:solidFill>
                <a:srgbClr val="FF0000"/>
              </a:solidFill>
              <a:latin typeface="Times New Roman"/>
            </a:endParaRPr>
          </a:p>
          <a:p>
            <a:pPr algn="just">
              <a:lnSpc>
                <a:spcPct val="150000"/>
              </a:lnSpc>
              <a:buClr>
                <a:srgbClr val="C00000"/>
              </a:buClr>
              <a:buFont typeface="Wingdings" pitchFamily="2" charset="2"/>
              <a:buChar char="Ø"/>
            </a:pPr>
            <a:r>
              <a:rPr lang="en-US" sz="2400" dirty="0" smtClean="0">
                <a:solidFill>
                  <a:srgbClr val="231F20"/>
                </a:solidFill>
                <a:latin typeface="Times New Roman"/>
              </a:rPr>
              <a:t>The </a:t>
            </a:r>
            <a:r>
              <a:rPr lang="en-US" sz="2400" dirty="0">
                <a:solidFill>
                  <a:srgbClr val="231F20"/>
                </a:solidFill>
                <a:latin typeface="Times New Roman"/>
              </a:rPr>
              <a:t>high frequency signal to be amplified is given to the input </a:t>
            </a:r>
            <a:r>
              <a:rPr lang="en-US" sz="2400" dirty="0" smtClean="0">
                <a:solidFill>
                  <a:srgbClr val="231F20"/>
                </a:solidFill>
                <a:latin typeface="Times New Roman"/>
              </a:rPr>
              <a:t>of the </a:t>
            </a:r>
            <a:r>
              <a:rPr lang="en-US" sz="2400" dirty="0">
                <a:solidFill>
                  <a:srgbClr val="231F20"/>
                </a:solidFill>
                <a:latin typeface="Times New Roman"/>
              </a:rPr>
              <a:t>amplifier. </a:t>
            </a:r>
            <a:endParaRPr lang="en-US" sz="2400" dirty="0" smtClean="0">
              <a:solidFill>
                <a:srgbClr val="231F20"/>
              </a:solidFill>
              <a:latin typeface="Times New Roman"/>
            </a:endParaRPr>
          </a:p>
          <a:p>
            <a:pPr algn="just">
              <a:lnSpc>
                <a:spcPct val="150000"/>
              </a:lnSpc>
              <a:buClr>
                <a:srgbClr val="C00000"/>
              </a:buClr>
              <a:buFont typeface="Wingdings" pitchFamily="2" charset="2"/>
              <a:buChar char="Ø"/>
            </a:pPr>
            <a:r>
              <a:rPr lang="en-US" sz="2400" dirty="0" smtClean="0">
                <a:solidFill>
                  <a:srgbClr val="231F20"/>
                </a:solidFill>
                <a:latin typeface="Times New Roman"/>
              </a:rPr>
              <a:t>The resonant </a:t>
            </a:r>
            <a:r>
              <a:rPr lang="en-US" sz="2400" dirty="0">
                <a:solidFill>
                  <a:srgbClr val="231F20"/>
                </a:solidFill>
                <a:latin typeface="Times New Roman"/>
              </a:rPr>
              <a:t>frequency of parallel tuned circuit </a:t>
            </a:r>
            <a:r>
              <a:rPr lang="en-US" sz="2400" dirty="0" smtClean="0">
                <a:solidFill>
                  <a:srgbClr val="231F20"/>
                </a:solidFill>
                <a:latin typeface="Times New Roman"/>
              </a:rPr>
              <a:t>is made </a:t>
            </a:r>
            <a:r>
              <a:rPr lang="en-US" sz="2400" dirty="0">
                <a:solidFill>
                  <a:srgbClr val="231F20"/>
                </a:solidFill>
                <a:latin typeface="Times New Roman"/>
              </a:rPr>
              <a:t>equal to the frequency of the signal by </a:t>
            </a:r>
            <a:r>
              <a:rPr lang="en-US" sz="2400" dirty="0" smtClean="0">
                <a:solidFill>
                  <a:srgbClr val="231F20"/>
                </a:solidFill>
                <a:latin typeface="Times New Roman"/>
              </a:rPr>
              <a:t>changing the </a:t>
            </a:r>
            <a:r>
              <a:rPr lang="en-US" sz="2400" dirty="0">
                <a:solidFill>
                  <a:srgbClr val="231F20"/>
                </a:solidFill>
                <a:latin typeface="Times New Roman"/>
              </a:rPr>
              <a:t>value of C</a:t>
            </a:r>
            <a:r>
              <a:rPr lang="en-US" sz="2400" dirty="0" smtClean="0">
                <a:solidFill>
                  <a:srgbClr val="231F20"/>
                </a:solidFill>
                <a:latin typeface="Times New Roman"/>
              </a:rPr>
              <a:t>.</a:t>
            </a:r>
          </a:p>
          <a:p>
            <a:pPr algn="just">
              <a:lnSpc>
                <a:spcPct val="150000"/>
              </a:lnSpc>
              <a:buClr>
                <a:srgbClr val="C00000"/>
              </a:buClr>
              <a:buFont typeface="Wingdings" pitchFamily="2" charset="2"/>
              <a:buChar char="Ø"/>
            </a:pPr>
            <a:r>
              <a:rPr lang="en-US" sz="2400" dirty="0" smtClean="0">
                <a:solidFill>
                  <a:srgbClr val="231F20"/>
                </a:solidFill>
                <a:latin typeface="Times New Roman"/>
              </a:rPr>
              <a:t> </a:t>
            </a:r>
            <a:r>
              <a:rPr lang="en-US" sz="2400" dirty="0">
                <a:solidFill>
                  <a:srgbClr val="231F20"/>
                </a:solidFill>
                <a:latin typeface="Times New Roman"/>
              </a:rPr>
              <a:t>Under such conditions, the tuned circuit will offer very </a:t>
            </a:r>
            <a:r>
              <a:rPr lang="en-US" sz="2400" dirty="0" smtClean="0">
                <a:solidFill>
                  <a:srgbClr val="231F20"/>
                </a:solidFill>
                <a:latin typeface="Times New Roman"/>
              </a:rPr>
              <a:t>high impedance </a:t>
            </a:r>
            <a:r>
              <a:rPr lang="en-US" sz="2400" dirty="0">
                <a:solidFill>
                  <a:srgbClr val="231F20"/>
                </a:solidFill>
                <a:latin typeface="Times New Roman"/>
              </a:rPr>
              <a:t>to the </a:t>
            </a:r>
            <a:r>
              <a:rPr lang="en-US" sz="2400" dirty="0" smtClean="0">
                <a:solidFill>
                  <a:srgbClr val="231F20"/>
                </a:solidFill>
                <a:latin typeface="Times New Roman"/>
              </a:rPr>
              <a:t>signal frequency</a:t>
            </a:r>
            <a:r>
              <a:rPr lang="en-US" sz="2400" dirty="0">
                <a:solidFill>
                  <a:srgbClr val="231F20"/>
                </a:solidFill>
                <a:latin typeface="Times New Roman"/>
              </a:rPr>
              <a:t>. </a:t>
            </a:r>
            <a:endParaRPr lang="en-US" sz="2400" dirty="0" smtClean="0">
              <a:solidFill>
                <a:srgbClr val="231F20"/>
              </a:solidFill>
              <a:latin typeface="Times New Roman"/>
            </a:endParaRPr>
          </a:p>
          <a:p>
            <a:pPr algn="just">
              <a:lnSpc>
                <a:spcPct val="150000"/>
              </a:lnSpc>
              <a:buClr>
                <a:srgbClr val="C00000"/>
              </a:buClr>
              <a:buFont typeface="Wingdings" pitchFamily="2" charset="2"/>
              <a:buChar char="Ø"/>
            </a:pPr>
            <a:r>
              <a:rPr lang="en-US" sz="2400" dirty="0" smtClean="0">
                <a:solidFill>
                  <a:srgbClr val="231F20"/>
                </a:solidFill>
                <a:latin typeface="Times New Roman"/>
              </a:rPr>
              <a:t>Hence </a:t>
            </a:r>
            <a:r>
              <a:rPr lang="en-US" sz="2400" dirty="0">
                <a:solidFill>
                  <a:srgbClr val="231F20"/>
                </a:solidFill>
                <a:latin typeface="Times New Roman"/>
              </a:rPr>
              <a:t>a large output </a:t>
            </a:r>
            <a:r>
              <a:rPr lang="en-US" sz="2400" dirty="0" smtClean="0">
                <a:solidFill>
                  <a:srgbClr val="231F20"/>
                </a:solidFill>
                <a:latin typeface="Times New Roman"/>
              </a:rPr>
              <a:t>appears across </a:t>
            </a:r>
            <a:r>
              <a:rPr lang="en-US" sz="2400" dirty="0">
                <a:solidFill>
                  <a:srgbClr val="231F20"/>
                </a:solidFill>
                <a:latin typeface="Times New Roman"/>
              </a:rPr>
              <a:t>the tuned circuit. </a:t>
            </a:r>
            <a:endParaRPr lang="en-US" sz="2400" dirty="0" smtClean="0">
              <a:solidFill>
                <a:srgbClr val="231F20"/>
              </a:solidFill>
              <a:latin typeface="Times New Roman"/>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4</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557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lstStyle/>
          <a:p>
            <a:pPr algn="ctr"/>
            <a:r>
              <a:rPr lang="en-US" sz="3200" b="1" dirty="0" smtClean="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 Transistor Tuned Amplifiers</a:t>
            </a:r>
            <a:endParaRPr lang="tr-TR" sz="3600" b="1" dirty="0">
              <a:solidFill>
                <a:srgbClr val="C00000"/>
              </a:solidFill>
            </a:endParaRPr>
          </a:p>
        </p:txBody>
      </p:sp>
      <p:sp>
        <p:nvSpPr>
          <p:cNvPr id="2" name="İçerik Yer Tutucusu 1"/>
          <p:cNvSpPr>
            <a:spLocks noGrp="1"/>
          </p:cNvSpPr>
          <p:nvPr>
            <p:ph idx="1"/>
          </p:nvPr>
        </p:nvSpPr>
        <p:spPr>
          <a:xfrm>
            <a:off x="251520" y="1287007"/>
            <a:ext cx="8568952" cy="4968551"/>
          </a:xfrm>
        </p:spPr>
        <p:txBody>
          <a:bodyPr>
            <a:noAutofit/>
          </a:bodyPr>
          <a:lstStyle/>
          <a:p>
            <a:pPr algn="just">
              <a:lnSpc>
                <a:spcPct val="150000"/>
              </a:lnSpc>
              <a:buClr>
                <a:srgbClr val="C00000"/>
              </a:buClr>
              <a:buFont typeface="Wingdings" pitchFamily="2" charset="2"/>
              <a:buChar char="Ø"/>
            </a:pPr>
            <a:r>
              <a:rPr lang="en-US" sz="2000" dirty="0" smtClean="0">
                <a:solidFill>
                  <a:prstClr val="black"/>
                </a:solidFill>
                <a:latin typeface="Times New Roman" pitchFamily="18" charset="0"/>
                <a:cs typeface="Times New Roman" pitchFamily="18" charset="0"/>
              </a:rPr>
              <a:t> </a:t>
            </a:r>
            <a:r>
              <a:rPr lang="en-US" sz="2400" dirty="0">
                <a:solidFill>
                  <a:srgbClr val="231F20"/>
                </a:solidFill>
                <a:latin typeface="Times New Roman"/>
              </a:rPr>
              <a:t>In case the input signal is complex containing many frequencies, only that frequency which corresponds to the resonant frequency of the tuned circuit will be amplified. </a:t>
            </a:r>
            <a:endParaRPr lang="en-US" sz="2400" dirty="0" smtClean="0">
              <a:solidFill>
                <a:srgbClr val="231F20"/>
              </a:solidFill>
              <a:latin typeface="Times New Roman"/>
            </a:endParaRPr>
          </a:p>
          <a:p>
            <a:pPr algn="just">
              <a:lnSpc>
                <a:spcPct val="150000"/>
              </a:lnSpc>
              <a:buClr>
                <a:srgbClr val="C00000"/>
              </a:buClr>
              <a:buFont typeface="Wingdings" pitchFamily="2" charset="2"/>
              <a:buChar char="Ø"/>
            </a:pPr>
            <a:r>
              <a:rPr lang="en-US" sz="2400" dirty="0" smtClean="0">
                <a:solidFill>
                  <a:srgbClr val="231F20"/>
                </a:solidFill>
                <a:latin typeface="Times New Roman"/>
              </a:rPr>
              <a:t>All </a:t>
            </a:r>
            <a:r>
              <a:rPr lang="en-US" sz="2400" dirty="0">
                <a:solidFill>
                  <a:srgbClr val="231F20"/>
                </a:solidFill>
                <a:latin typeface="Times New Roman"/>
              </a:rPr>
              <a:t>other frequencies will be rejected by the tuned circuit. </a:t>
            </a:r>
            <a:endParaRPr lang="en-US" sz="2400" dirty="0" smtClean="0">
              <a:solidFill>
                <a:srgbClr val="231F20"/>
              </a:solidFill>
              <a:latin typeface="Times New Roman"/>
            </a:endParaRPr>
          </a:p>
          <a:p>
            <a:pPr algn="just">
              <a:lnSpc>
                <a:spcPct val="150000"/>
              </a:lnSpc>
              <a:buClr>
                <a:srgbClr val="C00000"/>
              </a:buClr>
              <a:buFont typeface="Wingdings" pitchFamily="2" charset="2"/>
              <a:buChar char="Ø"/>
            </a:pPr>
            <a:r>
              <a:rPr lang="en-US" sz="2400" dirty="0" smtClean="0">
                <a:solidFill>
                  <a:srgbClr val="231F20"/>
                </a:solidFill>
                <a:latin typeface="Times New Roman"/>
              </a:rPr>
              <a:t>In </a:t>
            </a:r>
            <a:r>
              <a:rPr lang="en-US" sz="2400" dirty="0">
                <a:solidFill>
                  <a:srgbClr val="231F20"/>
                </a:solidFill>
                <a:latin typeface="Times New Roman"/>
              </a:rPr>
              <a:t>this way, a tuned amplifier selects and amplifies the desired frequency.</a:t>
            </a:r>
            <a:endParaRPr lang="en-US" sz="2400" dirty="0">
              <a:solidFill>
                <a:srgbClr val="C00000"/>
              </a:solidFill>
              <a:latin typeface="Times New Roman" pitchFamily="18" charset="0"/>
              <a:cs typeface="Times New Roman" pitchFamily="18" charset="0"/>
            </a:endParaRPr>
          </a:p>
          <a:p>
            <a:pPr algn="just">
              <a:lnSpc>
                <a:spcPct val="150000"/>
              </a:lnSpc>
              <a:buClr>
                <a:srgbClr val="C00000"/>
              </a:buClr>
              <a:buFont typeface="Wingdings" pitchFamily="2" charset="2"/>
              <a:buChar char="Ø"/>
            </a:pPr>
            <a:endParaRPr lang="en-US" sz="2400" dirty="0" smtClean="0">
              <a:solidFill>
                <a:prstClr val="black"/>
              </a:solidFill>
              <a:latin typeface="Times New Roman" pitchFamily="18" charset="0"/>
              <a:cs typeface="Times New Roman" pitchFamily="18" charset="0"/>
            </a:endParaRPr>
          </a:p>
          <a:p>
            <a:pPr algn="just">
              <a:lnSpc>
                <a:spcPct val="150000"/>
              </a:lnSpc>
              <a:buClr>
                <a:srgbClr val="C00000"/>
              </a:buClr>
              <a:buFont typeface="Wingdings" pitchFamily="2" charset="2"/>
              <a:buChar char="Ø"/>
            </a:pPr>
            <a:endParaRPr lang="tr-TR" sz="2400" dirty="0">
              <a:solidFill>
                <a:prstClr val="black"/>
              </a:solidFill>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5</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78566" y="1298029"/>
            <a:ext cx="8541906" cy="498663"/>
          </a:xfrm>
          <a:prstGeom prst="rect">
            <a:avLst/>
          </a:prstGeom>
        </p:spPr>
        <p:txBody>
          <a:bodyPr wrap="square">
            <a:spAutoFit/>
          </a:bodyPr>
          <a:lstStyle/>
          <a:p>
            <a:pPr algn="just">
              <a:lnSpc>
                <a:spcPct val="150000"/>
              </a:lnSpc>
              <a:spcBef>
                <a:spcPts val="0"/>
              </a:spcBef>
              <a:spcAft>
                <a:spcPts val="0"/>
              </a:spcAft>
              <a:buClr>
                <a:srgbClr val="CC0000"/>
              </a:buClr>
            </a:pPr>
            <a:endParaRPr lang="en-US" sz="2000" dirty="0">
              <a:solidFill>
                <a:prstClr val="black"/>
              </a:solidFill>
              <a:latin typeface="Times New Roman" pitchFamily="18" charset="0"/>
              <a:cs typeface="Times New Roman" pitchFamily="18" charset="0"/>
            </a:endParaRPr>
          </a:p>
        </p:txBody>
      </p:sp>
      <p:pic>
        <p:nvPicPr>
          <p:cNvPr id="13"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12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0C42B-938C-4867-A3AA-49984040DB1D}" type="slidenum">
              <a:rPr lang="en-US" smtClean="0">
                <a:solidFill>
                  <a:prstClr val="black">
                    <a:tint val="75000"/>
                  </a:prstClr>
                </a:solidFill>
              </a:rPr>
              <a:pPr/>
              <a:t>6</a:t>
            </a:fld>
            <a:endParaRPr lang="en-US">
              <a:solidFill>
                <a:prstClr val="black">
                  <a:tint val="75000"/>
                </a:prstClr>
              </a:solidFill>
            </a:endParaRPr>
          </a:p>
        </p:txBody>
      </p:sp>
      <p:sp>
        <p:nvSpPr>
          <p:cNvPr id="7" name="Rectangle 2"/>
          <p:cNvSpPr>
            <a:spLocks noGrp="1" noChangeArrowheads="1"/>
          </p:cNvSpPr>
          <p:nvPr>
            <p:ph type="title"/>
          </p:nvPr>
        </p:nvSpPr>
        <p:spPr>
          <a:xfrm>
            <a:off x="502663" y="0"/>
            <a:ext cx="8001000" cy="1052736"/>
          </a:xfrm>
        </p:spPr>
        <p:txBody>
          <a:bodyPr/>
          <a:lstStyle/>
          <a:p>
            <a:pPr algn="ctr"/>
            <a:r>
              <a:rPr lang="en-US" sz="3200" b="1" dirty="0" smtClean="0">
                <a:latin typeface="Times New Roman" pitchFamily="18" charset="0"/>
                <a:cs typeface="Times New Roman" pitchFamily="18" charset="0"/>
              </a:rPr>
              <a:t> </a:t>
            </a:r>
            <a:r>
              <a:rPr lang="en-US" sz="3200" b="1" dirty="0" smtClean="0">
                <a:solidFill>
                  <a:srgbClr val="005AAB"/>
                </a:solidFill>
                <a:latin typeface="Agency FB" pitchFamily="34" charset="0"/>
                <a:cs typeface="Ali_K_Alwand" pitchFamily="2" charset="-78"/>
              </a:rPr>
              <a:t>Transistor </a:t>
            </a:r>
            <a:r>
              <a:rPr lang="en-US" sz="3200" b="1" dirty="0">
                <a:solidFill>
                  <a:srgbClr val="005AAB"/>
                </a:solidFill>
                <a:latin typeface="Agency FB" pitchFamily="34" charset="0"/>
                <a:cs typeface="Ali_K_Alwand" pitchFamily="2" charset="-78"/>
              </a:rPr>
              <a:t>Tuned Amplifiers</a:t>
            </a:r>
            <a:endParaRPr lang="tr-TR" sz="3600" b="1" dirty="0">
              <a:solidFill>
                <a:srgbClr val="C00000"/>
              </a:solidFill>
            </a:endParaRPr>
          </a:p>
        </p:txBody>
      </p:sp>
      <p:cxnSp>
        <p:nvCxnSpPr>
          <p:cNvPr id="8"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Düz Bağlayıcı 17"/>
          <p:cNvCxnSpPr>
            <a:endCxn id="7"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C:\Users\user\Desktop\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48903" y="1052736"/>
            <a:ext cx="8471569" cy="3724096"/>
          </a:xfrm>
          <a:prstGeom prst="rect">
            <a:avLst/>
          </a:prstGeom>
        </p:spPr>
        <p:txBody>
          <a:bodyPr wrap="square">
            <a:spAutoFit/>
          </a:bodyPr>
          <a:lstStyle/>
          <a:p>
            <a:pPr lvl="0" algn="just" defTabSz="685800" fontAlgn="auto">
              <a:lnSpc>
                <a:spcPct val="150000"/>
              </a:lnSpc>
              <a:spcBef>
                <a:spcPts val="750"/>
              </a:spcBef>
              <a:spcAft>
                <a:spcPts val="0"/>
              </a:spcAft>
              <a:buClr>
                <a:srgbClr val="C00000"/>
              </a:buClr>
            </a:pPr>
            <a:r>
              <a:rPr lang="en-US" sz="2400" dirty="0" smtClean="0">
                <a:solidFill>
                  <a:prstClr val="black"/>
                </a:solidFill>
                <a:latin typeface="Times New Roman" pitchFamily="18" charset="0"/>
                <a:cs typeface="Times New Roman" pitchFamily="18" charset="0"/>
              </a:rPr>
              <a:t>   </a:t>
            </a:r>
            <a:r>
              <a:rPr lang="en-US" sz="2400" b="1" dirty="0">
                <a:solidFill>
                  <a:schemeClr val="accent1"/>
                </a:solidFill>
                <a:latin typeface="Times New Roman" pitchFamily="18" charset="0"/>
                <a:cs typeface="Times New Roman" pitchFamily="18" charset="0"/>
              </a:rPr>
              <a:t>Analysis of Tuned </a:t>
            </a:r>
            <a:r>
              <a:rPr lang="en-US" sz="2400" b="1" dirty="0" smtClean="0">
                <a:solidFill>
                  <a:schemeClr val="accent1"/>
                </a:solidFill>
                <a:latin typeface="Times New Roman" pitchFamily="18" charset="0"/>
                <a:cs typeface="Times New Roman" pitchFamily="18" charset="0"/>
              </a:rPr>
              <a:t>Amplifier</a:t>
            </a:r>
            <a:r>
              <a:rPr lang="en-US" sz="2400" i="1" dirty="0" smtClean="0">
                <a:solidFill>
                  <a:prstClr val="black"/>
                </a:solidFill>
                <a:latin typeface="Times New Roman" pitchFamily="18" charset="0"/>
                <a:cs typeface="Times New Roman" pitchFamily="18" charset="0"/>
              </a:rPr>
              <a:t> </a:t>
            </a:r>
          </a:p>
          <a:p>
            <a:pPr marL="171450" lvl="0" indent="-171450" algn="just" defTabSz="685800" fontAlgn="auto">
              <a:lnSpc>
                <a:spcPct val="150000"/>
              </a:lnSpc>
              <a:spcBef>
                <a:spcPts val="750"/>
              </a:spcBef>
              <a:spcAft>
                <a:spcPts val="0"/>
              </a:spcAft>
              <a:buClr>
                <a:srgbClr val="C00000"/>
              </a:buClr>
              <a:buFont typeface="Wingdings" panose="05000000000000000000" pitchFamily="2" charset="2"/>
              <a:buChar char="Ø"/>
            </a:pP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Fig. 15.10 (i) shows a single tuned amplifier. Note the presence of the parallel LC circuit in </a:t>
            </a:r>
            <a:r>
              <a:rPr lang="en-US" sz="2400" dirty="0" smtClean="0">
                <a:solidFill>
                  <a:prstClr val="black"/>
                </a:solidFill>
                <a:latin typeface="Times New Roman" pitchFamily="18" charset="0"/>
                <a:cs typeface="Times New Roman" pitchFamily="18" charset="0"/>
              </a:rPr>
              <a:t>the collector </a:t>
            </a:r>
            <a:r>
              <a:rPr lang="en-US" sz="2400" dirty="0">
                <a:solidFill>
                  <a:prstClr val="black"/>
                </a:solidFill>
                <a:latin typeface="Times New Roman" pitchFamily="18" charset="0"/>
                <a:cs typeface="Times New Roman" pitchFamily="18" charset="0"/>
              </a:rPr>
              <a:t>circuit of the transistor</a:t>
            </a:r>
            <a:r>
              <a:rPr lang="en-US" sz="2400" dirty="0" smtClean="0">
                <a:solidFill>
                  <a:prstClr val="black"/>
                </a:solidFill>
                <a:latin typeface="Times New Roman" pitchFamily="18" charset="0"/>
                <a:cs typeface="Times New Roman" pitchFamily="18" charset="0"/>
              </a:rPr>
              <a:t>.</a:t>
            </a:r>
          </a:p>
          <a:p>
            <a:pPr marL="171450" lvl="0" indent="-171450" algn="just" defTabSz="685800" fontAlgn="auto">
              <a:lnSpc>
                <a:spcPct val="150000"/>
              </a:lnSpc>
              <a:spcBef>
                <a:spcPts val="750"/>
              </a:spcBef>
              <a:spcAft>
                <a:spcPts val="0"/>
              </a:spcAft>
              <a:buClr>
                <a:srgbClr val="C00000"/>
              </a:buClr>
              <a:buFont typeface="Wingdings" panose="05000000000000000000" pitchFamily="2" charset="2"/>
              <a:buChar char="Ø"/>
            </a:pP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When the circuit has a high Q, the parallel resonance occurs at </a:t>
            </a:r>
            <a:r>
              <a:rPr lang="en-US" sz="2400" dirty="0" smtClean="0">
                <a:solidFill>
                  <a:prstClr val="black"/>
                </a:solidFill>
                <a:latin typeface="Times New Roman" pitchFamily="18" charset="0"/>
                <a:cs typeface="Times New Roman" pitchFamily="18" charset="0"/>
              </a:rPr>
              <a:t>a frequency </a:t>
            </a:r>
            <a:r>
              <a:rPr lang="en-US" sz="2400" i="1" dirty="0" err="1">
                <a:solidFill>
                  <a:prstClr val="black"/>
                </a:solidFill>
                <a:latin typeface="Times New Roman" pitchFamily="18" charset="0"/>
                <a:cs typeface="Times New Roman" pitchFamily="18" charset="0"/>
              </a:rPr>
              <a:t>fr</a:t>
            </a:r>
            <a:r>
              <a:rPr lang="en-US" sz="2400" dirty="0">
                <a:solidFill>
                  <a:prstClr val="black"/>
                </a:solidFill>
                <a:latin typeface="Times New Roman" pitchFamily="18" charset="0"/>
                <a:cs typeface="Times New Roman" pitchFamily="18" charset="0"/>
              </a:rPr>
              <a:t> given by</a:t>
            </a:r>
            <a:r>
              <a:rPr lang="en-US" sz="2400" dirty="0" smtClean="0">
                <a:solidFill>
                  <a:prstClr val="black"/>
                </a:solidFill>
                <a:latin typeface="Times New Roman" pitchFamily="18" charset="0"/>
                <a:cs typeface="Times New Roman" pitchFamily="18" charset="0"/>
              </a:rPr>
              <a:t>:</a:t>
            </a:r>
          </a:p>
          <a:p>
            <a:pPr marL="171450" lvl="0" indent="-171450" algn="just" defTabSz="685800" fontAlgn="auto">
              <a:lnSpc>
                <a:spcPct val="150000"/>
              </a:lnSpc>
              <a:spcBef>
                <a:spcPts val="750"/>
              </a:spcBef>
              <a:spcAft>
                <a:spcPts val="0"/>
              </a:spcAft>
              <a:buClr>
                <a:srgbClr val="C00000"/>
              </a:buClr>
              <a:buFont typeface="Wingdings" panose="05000000000000000000" pitchFamily="2" charset="2"/>
              <a:buChar char="Ø"/>
            </a:pPr>
            <a:endParaRPr lang="en-US" sz="2400" dirty="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653" y="4251876"/>
            <a:ext cx="2655468" cy="70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935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907468" y="22321"/>
            <a:ext cx="8001000" cy="1052736"/>
          </a:xfrm>
        </p:spPr>
        <p:txBody>
          <a:bodyPr/>
          <a:lstStyle/>
          <a:p>
            <a:pPr algn="ctr"/>
            <a:r>
              <a:rPr lang="en-US" sz="3200" b="1" dirty="0" smtClean="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tr-TR" sz="3600" b="1" dirty="0">
              <a:solidFill>
                <a:srgbClr val="C00000"/>
              </a:solidFill>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7</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656325" y="1075057"/>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591" y="4434011"/>
            <a:ext cx="8784976" cy="1938992"/>
          </a:xfrm>
          <a:prstGeom prst="rect">
            <a:avLst/>
          </a:prstGeom>
        </p:spPr>
        <p:txBody>
          <a:bodyPr wrap="square">
            <a:spAutoFit/>
          </a:bodyPr>
          <a:lstStyle/>
          <a:p>
            <a:pPr marL="285750" indent="-285750" algn="just">
              <a:buClr>
                <a:srgbClr val="C00000"/>
              </a:buClr>
              <a:buFont typeface="Wingdings" pitchFamily="2" charset="2"/>
              <a:buChar char="Ø"/>
            </a:pPr>
            <a:r>
              <a:rPr lang="en-US" sz="2400" dirty="0" smtClean="0">
                <a:solidFill>
                  <a:srgbClr val="231F20"/>
                </a:solidFill>
                <a:latin typeface="Times New Roman"/>
              </a:rPr>
              <a:t>The </a:t>
            </a:r>
            <a:r>
              <a:rPr lang="en-US" sz="2400" dirty="0">
                <a:solidFill>
                  <a:srgbClr val="231F20"/>
                </a:solidFill>
                <a:latin typeface="Times New Roman"/>
              </a:rPr>
              <a:t>voltage gain is maximum at </a:t>
            </a:r>
            <a:r>
              <a:rPr lang="en-US" sz="2400" i="1" dirty="0" err="1">
                <a:solidFill>
                  <a:srgbClr val="231F20"/>
                </a:solidFill>
                <a:latin typeface="Times New Roman"/>
              </a:rPr>
              <a:t>fr</a:t>
            </a:r>
            <a:r>
              <a:rPr lang="en-US" sz="2400" dirty="0" err="1">
                <a:solidFill>
                  <a:srgbClr val="231F20"/>
                </a:solidFill>
                <a:latin typeface="Times New Roman"/>
              </a:rPr>
              <a:t>.</a:t>
            </a:r>
            <a:r>
              <a:rPr lang="en-US" sz="2400" dirty="0">
                <a:solidFill>
                  <a:srgbClr val="231F20"/>
                </a:solidFill>
                <a:latin typeface="Times New Roman"/>
              </a:rPr>
              <a:t> However, above and below the </a:t>
            </a:r>
            <a:r>
              <a:rPr lang="en-US" sz="2400" dirty="0" smtClean="0">
                <a:solidFill>
                  <a:srgbClr val="231F20"/>
                </a:solidFill>
                <a:latin typeface="Times New Roman"/>
              </a:rPr>
              <a:t>resonant frequency</a:t>
            </a:r>
            <a:r>
              <a:rPr lang="en-US" sz="2400" dirty="0">
                <a:solidFill>
                  <a:srgbClr val="231F20"/>
                </a:solidFill>
                <a:latin typeface="Times New Roman"/>
              </a:rPr>
              <a:t>, the voltage gain decreases rapidly</a:t>
            </a:r>
            <a:r>
              <a:rPr lang="en-US" sz="2400" dirty="0" smtClean="0">
                <a:solidFill>
                  <a:srgbClr val="231F20"/>
                </a:solidFill>
                <a:latin typeface="Times New Roman"/>
              </a:rPr>
              <a:t>.</a:t>
            </a:r>
          </a:p>
          <a:p>
            <a:pPr algn="just">
              <a:buClr>
                <a:srgbClr val="C00000"/>
              </a:buClr>
            </a:pPr>
            <a:r>
              <a:rPr lang="en-US" sz="2400" dirty="0" smtClean="0">
                <a:solidFill>
                  <a:srgbClr val="231F20"/>
                </a:solidFill>
                <a:latin typeface="Times New Roman"/>
              </a:rPr>
              <a:t> </a:t>
            </a:r>
          </a:p>
          <a:p>
            <a:pPr marL="285750" indent="-285750" algn="just">
              <a:buClr>
                <a:srgbClr val="C00000"/>
              </a:buClr>
              <a:buFont typeface="Wingdings" pitchFamily="2" charset="2"/>
              <a:buChar char="Ø"/>
            </a:pPr>
            <a:r>
              <a:rPr lang="en-US" sz="2400" dirty="0" smtClean="0">
                <a:solidFill>
                  <a:srgbClr val="231F20"/>
                </a:solidFill>
                <a:latin typeface="Times New Roman"/>
              </a:rPr>
              <a:t>The </a:t>
            </a:r>
            <a:r>
              <a:rPr lang="en-US" sz="2400" dirty="0">
                <a:solidFill>
                  <a:srgbClr val="231F20"/>
                </a:solidFill>
                <a:latin typeface="Times New Roman"/>
              </a:rPr>
              <a:t>higher the </a:t>
            </a:r>
            <a:r>
              <a:rPr lang="en-US" sz="2400" i="1" dirty="0">
                <a:solidFill>
                  <a:srgbClr val="231F20"/>
                </a:solidFill>
                <a:latin typeface="Times New Roman"/>
              </a:rPr>
              <a:t>Q </a:t>
            </a:r>
            <a:r>
              <a:rPr lang="en-US" sz="2400" dirty="0">
                <a:solidFill>
                  <a:srgbClr val="231F20"/>
                </a:solidFill>
                <a:latin typeface="Times New Roman"/>
              </a:rPr>
              <a:t>of the circuit, the faster the </a:t>
            </a:r>
            <a:r>
              <a:rPr lang="en-US" sz="2400" dirty="0" smtClean="0">
                <a:solidFill>
                  <a:srgbClr val="231F20"/>
                </a:solidFill>
                <a:latin typeface="Times New Roman"/>
              </a:rPr>
              <a:t>gain drops </a:t>
            </a:r>
            <a:r>
              <a:rPr lang="en-US" sz="2400" dirty="0">
                <a:solidFill>
                  <a:srgbClr val="231F20"/>
                </a:solidFill>
                <a:latin typeface="Times New Roman"/>
              </a:rPr>
              <a:t>off on either side of resonance [See Fig. 15.10 (</a:t>
            </a:r>
            <a:r>
              <a:rPr lang="en-US" sz="2400" i="1" dirty="0">
                <a:solidFill>
                  <a:srgbClr val="231F20"/>
                </a:solidFill>
                <a:latin typeface="Times New Roman"/>
              </a:rPr>
              <a:t>ii</a:t>
            </a:r>
            <a:r>
              <a:rPr lang="en-US" sz="2400" dirty="0">
                <a:solidFill>
                  <a:srgbClr val="231F20"/>
                </a:solidFill>
                <a:latin typeface="Times New Roman"/>
              </a:rPr>
              <a:t>)].</a:t>
            </a:r>
            <a:endParaRPr lang="en-US" sz="24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5" y="1075057"/>
            <a:ext cx="709793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024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481372" y="4277"/>
            <a:ext cx="8001000" cy="1052736"/>
          </a:xfrm>
        </p:spPr>
        <p:txBody>
          <a:bodyPr>
            <a:normAutofit/>
          </a:bodyPr>
          <a:lstStyle/>
          <a:p>
            <a:pPr algn="ctr"/>
            <a:r>
              <a:rPr lang="en-US" sz="3200" b="1" dirty="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tr-TR" sz="3200" b="1" dirty="0">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8</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758641" y="1043532"/>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51442"/>
            <a:ext cx="678423" cy="9584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4446" y="1340768"/>
            <a:ext cx="8366026" cy="5139869"/>
          </a:xfrm>
          <a:prstGeom prst="rect">
            <a:avLst/>
          </a:prstGeom>
        </p:spPr>
        <p:txBody>
          <a:bodyPr wrap="square">
            <a:spAutoFit/>
          </a:bodyPr>
          <a:lstStyle/>
          <a:p>
            <a:r>
              <a:rPr lang="en-US" sz="2400" b="1" dirty="0">
                <a:solidFill>
                  <a:srgbClr val="005AAB"/>
                </a:solidFill>
                <a:latin typeface="Arial Black"/>
              </a:rPr>
              <a:t>A.C. Equivalent Circuit of Tuned </a:t>
            </a:r>
            <a:r>
              <a:rPr lang="en-US" sz="2400" b="1" dirty="0" smtClean="0">
                <a:solidFill>
                  <a:srgbClr val="005AAB"/>
                </a:solidFill>
                <a:latin typeface="Arial Black"/>
              </a:rPr>
              <a:t>Amplifier</a:t>
            </a:r>
          </a:p>
          <a:p>
            <a:endParaRPr lang="en-US" b="1" dirty="0">
              <a:solidFill>
                <a:srgbClr val="005AAB"/>
              </a:solidFill>
              <a:latin typeface="Arial Black"/>
            </a:endParaRPr>
          </a:p>
          <a:p>
            <a:pPr marL="285750" indent="-285750">
              <a:buClr>
                <a:srgbClr val="C00000"/>
              </a:buClr>
              <a:buFont typeface="Wingdings" pitchFamily="2" charset="2"/>
              <a:buChar char="Ø"/>
            </a:pPr>
            <a:r>
              <a:rPr lang="en-US" sz="2400" dirty="0" smtClean="0">
                <a:solidFill>
                  <a:srgbClr val="231F20"/>
                </a:solidFill>
                <a:latin typeface="Times New Roman"/>
              </a:rPr>
              <a:t>Fig</a:t>
            </a:r>
            <a:r>
              <a:rPr lang="en-US" sz="2400" dirty="0">
                <a:solidFill>
                  <a:srgbClr val="231F20"/>
                </a:solidFill>
                <a:latin typeface="Times New Roman"/>
              </a:rPr>
              <a:t>. 15.11 </a:t>
            </a:r>
            <a:r>
              <a:rPr lang="en-US" sz="2400" i="1" dirty="0">
                <a:solidFill>
                  <a:srgbClr val="231F20"/>
                </a:solidFill>
                <a:latin typeface="Times New Roman"/>
              </a:rPr>
              <a:t>(i)</a:t>
            </a:r>
            <a:r>
              <a:rPr lang="en-US" sz="2400" dirty="0">
                <a:solidFill>
                  <a:srgbClr val="231F20"/>
                </a:solidFill>
                <a:latin typeface="Times New Roman"/>
              </a:rPr>
              <a:t> shows the ac equivalent circuit of the </a:t>
            </a:r>
            <a:r>
              <a:rPr lang="en-US" sz="2400" dirty="0" smtClean="0">
                <a:solidFill>
                  <a:srgbClr val="231F20"/>
                </a:solidFill>
                <a:latin typeface="Times New Roman"/>
              </a:rPr>
              <a:t>tuned amplifier</a:t>
            </a:r>
            <a:r>
              <a:rPr lang="en-US" sz="2400" dirty="0">
                <a:solidFill>
                  <a:srgbClr val="231F20"/>
                </a:solidFill>
                <a:latin typeface="Times New Roman"/>
              </a:rPr>
              <a:t>. Note the tank circuit components are not shorted</a:t>
            </a:r>
            <a:r>
              <a:rPr lang="en-US" sz="2400" dirty="0" smtClean="0">
                <a:solidFill>
                  <a:srgbClr val="231F20"/>
                </a:solidFill>
                <a:latin typeface="Times New Roman"/>
              </a:rPr>
              <a:t>.</a:t>
            </a:r>
          </a:p>
          <a:p>
            <a:pPr marL="285750" indent="-285750">
              <a:buClr>
                <a:srgbClr val="C00000"/>
              </a:buClr>
              <a:buFont typeface="Wingdings" pitchFamily="2" charset="2"/>
              <a:buChar char="Ø"/>
            </a:pPr>
            <a:r>
              <a:rPr lang="en-US" sz="2400" dirty="0" smtClean="0">
                <a:solidFill>
                  <a:srgbClr val="231F20"/>
                </a:solidFill>
                <a:latin typeface="Times New Roman"/>
              </a:rPr>
              <a:t> </a:t>
            </a:r>
            <a:r>
              <a:rPr lang="en-US" sz="2400" dirty="0">
                <a:solidFill>
                  <a:srgbClr val="231F20"/>
                </a:solidFill>
                <a:latin typeface="Times New Roman"/>
              </a:rPr>
              <a:t>In order to completely understand the operation of this circuit, we shall see its </a:t>
            </a:r>
            <a:r>
              <a:rPr lang="en-US" sz="2400" dirty="0" err="1">
                <a:solidFill>
                  <a:srgbClr val="231F20"/>
                </a:solidFill>
                <a:latin typeface="Times New Roman"/>
              </a:rPr>
              <a:t>behaviour</a:t>
            </a:r>
            <a:r>
              <a:rPr lang="en-US" sz="2400" dirty="0">
                <a:solidFill>
                  <a:srgbClr val="231F20"/>
                </a:solidFill>
                <a:latin typeface="Times New Roman"/>
              </a:rPr>
              <a:t> at three frequency conditions viz</a:t>
            </a:r>
            <a:r>
              <a:rPr lang="en-US" sz="2400" dirty="0" smtClean="0">
                <a:solidFill>
                  <a:srgbClr val="231F20"/>
                </a:solidFill>
                <a:latin typeface="Times New Roman"/>
              </a:rPr>
              <a:t>.,</a:t>
            </a:r>
          </a:p>
          <a:p>
            <a:pPr marL="285750" indent="-285750">
              <a:buClr>
                <a:srgbClr val="C00000"/>
              </a:buClr>
              <a:buFont typeface="Wingdings" pitchFamily="2" charset="2"/>
              <a:buChar char="Ø"/>
            </a:pPr>
            <a:endParaRPr lang="en-US" sz="2400" dirty="0">
              <a:solidFill>
                <a:srgbClr val="231F20"/>
              </a:solidFill>
              <a:latin typeface="Times New Roman"/>
            </a:endParaRPr>
          </a:p>
          <a:p>
            <a:pPr marL="285750" indent="-285750">
              <a:buClr>
                <a:srgbClr val="C00000"/>
              </a:buClr>
              <a:buFont typeface="Wingdings" pitchFamily="2" charset="2"/>
              <a:buChar char="Ø"/>
            </a:pPr>
            <a:endParaRPr lang="en-US" sz="2400" dirty="0" smtClean="0">
              <a:solidFill>
                <a:srgbClr val="231F20"/>
              </a:solidFill>
              <a:latin typeface="Times New Roman"/>
            </a:endParaRPr>
          </a:p>
          <a:p>
            <a:pPr>
              <a:buClr>
                <a:srgbClr val="C00000"/>
              </a:buClr>
            </a:pPr>
            <a:r>
              <a:rPr lang="en-US" sz="2400" dirty="0">
                <a:solidFill>
                  <a:srgbClr val="231F20"/>
                </a:solidFill>
                <a:latin typeface="Times New Roman"/>
              </a:rPr>
              <a:t> </a:t>
            </a:r>
            <a:r>
              <a:rPr lang="en-US" sz="2400" b="1" dirty="0">
                <a:solidFill>
                  <a:srgbClr val="EE1846"/>
                </a:solidFill>
                <a:latin typeface="Times New Roman"/>
              </a:rPr>
              <a:t>(</a:t>
            </a:r>
            <a:r>
              <a:rPr lang="en-US" sz="2400" b="1" i="1" dirty="0">
                <a:solidFill>
                  <a:srgbClr val="EE1846"/>
                </a:solidFill>
                <a:latin typeface="Times New Roman"/>
              </a:rPr>
              <a:t>i</a:t>
            </a:r>
            <a:r>
              <a:rPr lang="en-US" sz="2400" b="1" dirty="0">
                <a:solidFill>
                  <a:srgbClr val="EE1846"/>
                </a:solidFill>
                <a:latin typeface="Times New Roman"/>
              </a:rPr>
              <a:t>) When input frequency </a:t>
            </a:r>
            <a:r>
              <a:rPr lang="en-US" sz="2400" b="1" dirty="0" smtClean="0">
                <a:solidFill>
                  <a:srgbClr val="EE1846"/>
                </a:solidFill>
                <a:latin typeface="Times New Roman"/>
              </a:rPr>
              <a:t>equals </a:t>
            </a:r>
            <a:r>
              <a:rPr lang="en-US" sz="2400" i="1" dirty="0" err="1" smtClean="0">
                <a:solidFill>
                  <a:srgbClr val="231F20"/>
                </a:solidFill>
                <a:latin typeface="Times New Roman"/>
              </a:rPr>
              <a:t>fr</a:t>
            </a:r>
            <a:r>
              <a:rPr lang="en-US" sz="2400" i="1" dirty="0" smtClean="0">
                <a:solidFill>
                  <a:srgbClr val="231F20"/>
                </a:solidFill>
                <a:latin typeface="Times New Roman"/>
              </a:rPr>
              <a:t> </a:t>
            </a:r>
            <a:r>
              <a:rPr lang="en-US" sz="2400" dirty="0">
                <a:solidFill>
                  <a:srgbClr val="231F20"/>
                </a:solidFill>
                <a:latin typeface="Times New Roman"/>
              </a:rPr>
              <a:t>(i.e., </a:t>
            </a:r>
            <a:r>
              <a:rPr lang="en-US" sz="2400" i="1" dirty="0">
                <a:solidFill>
                  <a:srgbClr val="231F20"/>
                </a:solidFill>
                <a:latin typeface="Times New Roman"/>
              </a:rPr>
              <a:t>fin = </a:t>
            </a:r>
            <a:r>
              <a:rPr lang="en-US" sz="2400" i="1" dirty="0" err="1">
                <a:solidFill>
                  <a:srgbClr val="231F20"/>
                </a:solidFill>
                <a:latin typeface="Times New Roman"/>
              </a:rPr>
              <a:t>fr</a:t>
            </a:r>
            <a:r>
              <a:rPr lang="en-US" sz="2400" i="1" dirty="0" smtClean="0">
                <a:solidFill>
                  <a:srgbClr val="231F20"/>
                </a:solidFill>
                <a:latin typeface="Times New Roman"/>
              </a:rPr>
              <a:t>).</a:t>
            </a:r>
          </a:p>
          <a:p>
            <a:pPr marL="285750" indent="-285750">
              <a:buClr>
                <a:srgbClr val="C00000"/>
              </a:buClr>
              <a:buFont typeface="Wingdings" pitchFamily="2" charset="2"/>
              <a:buChar char="Ø"/>
            </a:pPr>
            <a:r>
              <a:rPr lang="en-US" sz="2400" dirty="0" smtClean="0">
                <a:solidFill>
                  <a:srgbClr val="231F20"/>
                </a:solidFill>
                <a:latin typeface="Times New Roman"/>
              </a:rPr>
              <a:t> </a:t>
            </a:r>
            <a:r>
              <a:rPr lang="en-US" sz="2400" dirty="0">
                <a:solidFill>
                  <a:srgbClr val="231F20"/>
                </a:solidFill>
                <a:latin typeface="Times New Roman"/>
              </a:rPr>
              <a:t>When the frequency of the input signal </a:t>
            </a:r>
            <a:r>
              <a:rPr lang="en-US" sz="2400" dirty="0" smtClean="0">
                <a:solidFill>
                  <a:srgbClr val="231F20"/>
                </a:solidFill>
                <a:latin typeface="Times New Roman"/>
              </a:rPr>
              <a:t>is equal </a:t>
            </a:r>
            <a:r>
              <a:rPr lang="en-US" sz="2400" dirty="0">
                <a:solidFill>
                  <a:srgbClr val="231F20"/>
                </a:solidFill>
                <a:latin typeface="Times New Roman"/>
              </a:rPr>
              <a:t>to </a:t>
            </a:r>
            <a:r>
              <a:rPr lang="en-US" sz="2400" i="1" dirty="0" err="1">
                <a:solidFill>
                  <a:srgbClr val="231F20"/>
                </a:solidFill>
                <a:latin typeface="Times New Roman"/>
              </a:rPr>
              <a:t>fr</a:t>
            </a:r>
            <a:r>
              <a:rPr lang="en-US" sz="2400" dirty="0">
                <a:solidFill>
                  <a:srgbClr val="231F20"/>
                </a:solidFill>
                <a:latin typeface="Times New Roman"/>
              </a:rPr>
              <a:t>, the parallel LC circuit offers a very high impedance i.e., it acts as an open. </a:t>
            </a:r>
            <a:endParaRPr lang="en-US" sz="2400" dirty="0" smtClean="0">
              <a:solidFill>
                <a:srgbClr val="231F20"/>
              </a:solidFill>
              <a:latin typeface="Times New Roman"/>
            </a:endParaRPr>
          </a:p>
          <a:p>
            <a:pPr marL="285750" indent="-285750">
              <a:buClr>
                <a:srgbClr val="C00000"/>
              </a:buClr>
              <a:buFont typeface="Wingdings" pitchFamily="2" charset="2"/>
              <a:buChar char="Ø"/>
            </a:pPr>
            <a:r>
              <a:rPr lang="en-US" sz="2400" dirty="0" smtClean="0">
                <a:solidFill>
                  <a:srgbClr val="231F20"/>
                </a:solidFill>
                <a:latin typeface="Times New Roman"/>
              </a:rPr>
              <a:t>Therefore</a:t>
            </a:r>
            <a:r>
              <a:rPr lang="en-US" sz="2400" dirty="0">
                <a:solidFill>
                  <a:srgbClr val="231F20"/>
                </a:solidFill>
                <a:latin typeface="Times New Roman"/>
              </a:rPr>
              <a:t>, voltage across RL is maximum i.e., the voltage gain is maximum as shown in Fig</a:t>
            </a:r>
            <a:r>
              <a:rPr lang="en-US" sz="2400" dirty="0" smtClean="0">
                <a:solidFill>
                  <a:srgbClr val="231F20"/>
                </a:solidFill>
                <a:latin typeface="Times New Roman"/>
              </a:rPr>
              <a:t>. 15.11 </a:t>
            </a:r>
            <a:r>
              <a:rPr lang="en-US" sz="2400" dirty="0">
                <a:solidFill>
                  <a:srgbClr val="231F20"/>
                </a:solidFill>
                <a:latin typeface="Times New Roman"/>
              </a:rPr>
              <a:t>(ii).</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72" y="3402871"/>
            <a:ext cx="6709842" cy="49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313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02663" y="0"/>
            <a:ext cx="8001000" cy="1052736"/>
          </a:xfrm>
        </p:spPr>
        <p:txBody>
          <a:bodyPr>
            <a:normAutofit/>
          </a:bodyPr>
          <a:lstStyle/>
          <a:p>
            <a:pPr algn="ctr">
              <a:lnSpc>
                <a:spcPct val="150000"/>
              </a:lnSpc>
            </a:pPr>
            <a:r>
              <a:rPr lang="en-US" sz="3200" b="1" dirty="0">
                <a:latin typeface="Times New Roman" pitchFamily="18" charset="0"/>
                <a:cs typeface="Times New Roman" pitchFamily="18" charset="0"/>
              </a:rPr>
              <a:t> </a:t>
            </a:r>
            <a:r>
              <a:rPr lang="en-US" sz="3200" b="1" dirty="0">
                <a:solidFill>
                  <a:srgbClr val="005AAB"/>
                </a:solidFill>
                <a:latin typeface="Agency FB" pitchFamily="34" charset="0"/>
                <a:cs typeface="Ali_K_Alwand" pitchFamily="2" charset="-78"/>
              </a:rPr>
              <a:t>Transistor Tuned Amplifiers</a:t>
            </a:r>
            <a:endParaRPr lang="en-US" sz="3200" b="1" dirty="0">
              <a:solidFill>
                <a:srgbClr val="C00000"/>
              </a:solidFill>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67544B2E-4EE9-46FD-B006-EDCB65ADD5EE}" type="slidenum">
              <a:rPr lang="en-US">
                <a:solidFill>
                  <a:prstClr val="black">
                    <a:tint val="75000"/>
                  </a:prstClr>
                </a:solidFill>
              </a:rPr>
              <a:pPr/>
              <a:t>9</a:t>
            </a:fld>
            <a:endParaRPr lang="en-US">
              <a:solidFill>
                <a:prstClr val="black">
                  <a:tint val="75000"/>
                </a:prstClr>
              </a:solidFill>
            </a:endParaRPr>
          </a:p>
        </p:txBody>
      </p:sp>
      <p:cxnSp>
        <p:nvCxnSpPr>
          <p:cNvPr id="4" name="Düz Bağlayıcı 3"/>
          <p:cNvCxnSpPr/>
          <p:nvPr/>
        </p:nvCxnSpPr>
        <p:spPr>
          <a:xfrm>
            <a:off x="4503163" y="980728"/>
            <a:ext cx="431730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23528" y="6453336"/>
            <a:ext cx="842493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endCxn id="403458" idx="2"/>
          </p:cNvCxnSpPr>
          <p:nvPr/>
        </p:nvCxnSpPr>
        <p:spPr>
          <a:xfrm>
            <a:off x="251520" y="1052736"/>
            <a:ext cx="4251643" cy="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2" descr="C:\Users\user\Deskt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56" y="51013"/>
            <a:ext cx="857707" cy="8577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8544" y="1268760"/>
            <a:ext cx="8568952" cy="830997"/>
          </a:xfrm>
          <a:prstGeom prst="rect">
            <a:avLst/>
          </a:prstGeom>
        </p:spPr>
        <p:txBody>
          <a:bodyPr wrap="square">
            <a:spAutoFit/>
          </a:bodyPr>
          <a:lstStyle/>
          <a:p>
            <a:pPr marL="342900" indent="-342900">
              <a:buFont typeface="Wingdings" pitchFamily="2" charset="2"/>
              <a:buChar char="Ø"/>
            </a:pPr>
            <a:endParaRPr lang="en-US" sz="2400" b="1" dirty="0" smtClean="0">
              <a:solidFill>
                <a:srgbClr val="C00000"/>
              </a:solidFill>
              <a:latin typeface="Times New Roman"/>
            </a:endParaRPr>
          </a:p>
          <a:p>
            <a:endParaRPr lang="en-US" sz="2400" b="1" dirty="0">
              <a:solidFill>
                <a:srgbClr val="C00000"/>
              </a:solidFill>
              <a:latin typeface="Times New Roman"/>
            </a:endParaRPr>
          </a:p>
        </p:txBody>
      </p:sp>
      <p:pic>
        <p:nvPicPr>
          <p:cNvPr id="11" name="Picture 2" descr="C:\Users\user\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1" y="22321"/>
            <a:ext cx="678423" cy="95840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85" y="1230478"/>
            <a:ext cx="8067069" cy="267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469628" y="3900723"/>
                <a:ext cx="8067069" cy="2246769"/>
              </a:xfrm>
              <a:prstGeom prst="rect">
                <a:avLst/>
              </a:prstGeom>
            </p:spPr>
            <p:txBody>
              <a:bodyPr wrap="square">
                <a:spAutoFit/>
              </a:bodyPr>
              <a:lstStyle/>
              <a:p>
                <a:r>
                  <a:rPr lang="en-US" sz="2000" b="1" dirty="0" smtClean="0">
                    <a:solidFill>
                      <a:srgbClr val="EE1846"/>
                    </a:solidFill>
                    <a:latin typeface="Times New Roman"/>
                  </a:rPr>
                  <a:t>(</a:t>
                </a:r>
                <a:r>
                  <a:rPr lang="en-US" sz="2000" b="1" i="1" dirty="0">
                    <a:solidFill>
                      <a:srgbClr val="EE1846"/>
                    </a:solidFill>
                    <a:latin typeface="Times New Roman"/>
                  </a:rPr>
                  <a:t>ii</a:t>
                </a:r>
                <a:r>
                  <a:rPr lang="en-US" sz="2000" b="1" dirty="0">
                    <a:solidFill>
                      <a:srgbClr val="EE1846"/>
                    </a:solidFill>
                    <a:latin typeface="Times New Roman"/>
                  </a:rPr>
                  <a:t>) When input frequency is less than </a:t>
                </a:r>
                <a:r>
                  <a:rPr lang="en-US" sz="2000" i="1" dirty="0" err="1">
                    <a:solidFill>
                      <a:srgbClr val="231F20"/>
                    </a:solidFill>
                    <a:latin typeface="Times New Roman"/>
                  </a:rPr>
                  <a:t>fr</a:t>
                </a:r>
                <a:r>
                  <a:rPr lang="en-US" sz="2000" i="1" dirty="0">
                    <a:solidFill>
                      <a:srgbClr val="231F20"/>
                    </a:solidFill>
                    <a:latin typeface="Times New Roman"/>
                  </a:rPr>
                  <a:t> </a:t>
                </a:r>
                <a:r>
                  <a:rPr lang="en-US" sz="2000" dirty="0">
                    <a:solidFill>
                      <a:srgbClr val="231F20"/>
                    </a:solidFill>
                    <a:latin typeface="Times New Roman"/>
                  </a:rPr>
                  <a:t>(</a:t>
                </a:r>
                <a:r>
                  <a:rPr lang="en-US" sz="2000" i="1" dirty="0">
                    <a:solidFill>
                      <a:srgbClr val="231F20"/>
                    </a:solidFill>
                    <a:latin typeface="Times New Roman"/>
                  </a:rPr>
                  <a:t>i.e.</a:t>
                </a:r>
                <a:r>
                  <a:rPr lang="en-US" sz="2000" dirty="0">
                    <a:solidFill>
                      <a:srgbClr val="231F20"/>
                    </a:solidFill>
                    <a:latin typeface="Times New Roman"/>
                  </a:rPr>
                  <a:t>, </a:t>
                </a:r>
                <a:r>
                  <a:rPr lang="en-US" sz="2000" i="1" dirty="0">
                    <a:solidFill>
                      <a:srgbClr val="231F20"/>
                    </a:solidFill>
                    <a:latin typeface="Times New Roman"/>
                  </a:rPr>
                  <a:t>fin </a:t>
                </a:r>
                <a:r>
                  <a:rPr lang="en-US" sz="2000" dirty="0">
                    <a:solidFill>
                      <a:srgbClr val="231F20"/>
                    </a:solidFill>
                    <a:latin typeface="Times New Roman"/>
                  </a:rPr>
                  <a:t>&lt; </a:t>
                </a:r>
                <a:r>
                  <a:rPr lang="en-US" sz="2000" i="1" dirty="0" err="1">
                    <a:solidFill>
                      <a:srgbClr val="231F20"/>
                    </a:solidFill>
                    <a:latin typeface="Times New Roman"/>
                  </a:rPr>
                  <a:t>fr</a:t>
                </a:r>
                <a:r>
                  <a:rPr lang="en-US" sz="2000" i="1" dirty="0">
                    <a:solidFill>
                      <a:srgbClr val="231F20"/>
                    </a:solidFill>
                    <a:latin typeface="Times New Roman"/>
                  </a:rPr>
                  <a:t> </a:t>
                </a:r>
                <a:r>
                  <a:rPr lang="en-US" sz="2000" dirty="0" smtClean="0">
                    <a:solidFill>
                      <a:srgbClr val="231F20"/>
                    </a:solidFill>
                    <a:latin typeface="Times New Roman"/>
                  </a:rPr>
                  <a:t>).</a:t>
                </a:r>
              </a:p>
              <a:p>
                <a:pPr marL="342900" indent="-342900">
                  <a:buClr>
                    <a:srgbClr val="C00000"/>
                  </a:buClr>
                  <a:buFont typeface="Wingdings" pitchFamily="2" charset="2"/>
                  <a:buChar char="Ø"/>
                </a:pPr>
                <a:r>
                  <a:rPr lang="en-US" sz="2000" dirty="0" smtClean="0">
                    <a:solidFill>
                      <a:srgbClr val="231F20"/>
                    </a:solidFill>
                    <a:latin typeface="Times New Roman"/>
                  </a:rPr>
                  <a:t> </a:t>
                </a:r>
                <a:r>
                  <a:rPr lang="en-US" sz="2000" dirty="0">
                    <a:solidFill>
                      <a:srgbClr val="231F20"/>
                    </a:solidFill>
                    <a:latin typeface="Times New Roman"/>
                  </a:rPr>
                  <a:t>When the </a:t>
                </a:r>
                <a:r>
                  <a:rPr lang="en-US" sz="2000" dirty="0" smtClean="0">
                    <a:solidFill>
                      <a:srgbClr val="231F20"/>
                    </a:solidFill>
                    <a:latin typeface="Times New Roman"/>
                  </a:rPr>
                  <a:t>input signal </a:t>
                </a:r>
                <a:r>
                  <a:rPr lang="en-US" sz="2000" dirty="0">
                    <a:solidFill>
                      <a:srgbClr val="231F20"/>
                    </a:solidFill>
                    <a:latin typeface="Times New Roman"/>
                  </a:rPr>
                  <a:t>frequency is </a:t>
                </a:r>
                <a:r>
                  <a:rPr lang="en-US" sz="2000" dirty="0" smtClean="0">
                    <a:solidFill>
                      <a:srgbClr val="231F20"/>
                    </a:solidFill>
                    <a:latin typeface="Times New Roman"/>
                  </a:rPr>
                  <a:t>less than </a:t>
                </a:r>
                <a:r>
                  <a:rPr lang="en-US" sz="2000" i="1" dirty="0" err="1">
                    <a:solidFill>
                      <a:srgbClr val="231F20"/>
                    </a:solidFill>
                    <a:latin typeface="Times New Roman"/>
                  </a:rPr>
                  <a:t>fr</a:t>
                </a:r>
                <a:r>
                  <a:rPr lang="en-US" sz="2000" dirty="0">
                    <a:solidFill>
                      <a:srgbClr val="231F20"/>
                    </a:solidFill>
                    <a:latin typeface="Times New Roman"/>
                  </a:rPr>
                  <a:t>, the circuit is effectively</a:t>
                </a:r>
                <a:r>
                  <a:rPr lang="en-US" sz="2000" dirty="0">
                    <a:solidFill>
                      <a:srgbClr val="00AFF0"/>
                    </a:solidFill>
                    <a:latin typeface="Times New Roman"/>
                  </a:rPr>
                  <a:t>* </a:t>
                </a:r>
                <a:r>
                  <a:rPr lang="en-US" sz="2000" dirty="0">
                    <a:solidFill>
                      <a:srgbClr val="231F20"/>
                    </a:solidFill>
                    <a:latin typeface="Times New Roman"/>
                  </a:rPr>
                  <a:t>inductive. </a:t>
                </a:r>
                <a:endParaRPr lang="en-US" sz="2000" dirty="0" smtClean="0">
                  <a:solidFill>
                    <a:srgbClr val="231F20"/>
                  </a:solidFill>
                  <a:latin typeface="Times New Roman"/>
                </a:endParaRPr>
              </a:p>
              <a:p>
                <a:pPr marL="342900" indent="-342900">
                  <a:buClr>
                    <a:srgbClr val="C00000"/>
                  </a:buClr>
                  <a:buFont typeface="Wingdings" pitchFamily="2" charset="2"/>
                  <a:buChar char="Ø"/>
                </a:pPr>
                <a:r>
                  <a:rPr lang="en-US" sz="2000" dirty="0">
                    <a:solidFill>
                      <a:srgbClr val="231F20"/>
                    </a:solidFill>
                    <a:latin typeface="Times New Roman"/>
                  </a:rPr>
                  <a:t> </a:t>
                </a:r>
                <a:r>
                  <a:rPr lang="en-US" sz="2000" dirty="0" smtClean="0">
                    <a:solidFill>
                      <a:srgbClr val="231F20"/>
                    </a:solidFill>
                    <a:latin typeface="Times New Roman"/>
                  </a:rPr>
                  <a:t>As the frequency </a:t>
                </a:r>
                <a:r>
                  <a:rPr lang="en-US" sz="2000" dirty="0">
                    <a:solidFill>
                      <a:srgbClr val="231F20"/>
                    </a:solidFill>
                    <a:latin typeface="Times New Roman"/>
                  </a:rPr>
                  <a:t>decreases from </a:t>
                </a:r>
                <a:r>
                  <a:rPr lang="en-US" sz="2000" i="1" dirty="0" err="1">
                    <a:solidFill>
                      <a:srgbClr val="231F20"/>
                    </a:solidFill>
                    <a:latin typeface="Times New Roman"/>
                  </a:rPr>
                  <a:t>fr</a:t>
                </a:r>
                <a:r>
                  <a:rPr lang="en-US" sz="2000" dirty="0">
                    <a:solidFill>
                      <a:srgbClr val="231F20"/>
                    </a:solidFill>
                    <a:latin typeface="Times New Roman"/>
                  </a:rPr>
                  <a:t>, a point is </a:t>
                </a:r>
                <a:r>
                  <a:rPr lang="en-US" sz="2000" dirty="0" smtClean="0">
                    <a:solidFill>
                      <a:srgbClr val="231F20"/>
                    </a:solidFill>
                    <a:latin typeface="Times New Roman"/>
                  </a:rPr>
                  <a:t>reached when</a:t>
                </a:r>
                <a14:m>
                  <m:oMath xmlns:m="http://schemas.openxmlformats.org/officeDocument/2006/math">
                    <m:sSub>
                      <m:sSubPr>
                        <m:ctrlPr>
                          <a:rPr lang="en-US" sz="2000" i="1" smtClean="0">
                            <a:solidFill>
                              <a:srgbClr val="231F20"/>
                            </a:solidFill>
                            <a:latin typeface="Cambria Math"/>
                          </a:rPr>
                        </m:ctrlPr>
                      </m:sSubPr>
                      <m:e>
                        <m:r>
                          <a:rPr lang="en-US" sz="2000" b="0" i="1" smtClean="0">
                            <a:solidFill>
                              <a:srgbClr val="231F20"/>
                            </a:solidFill>
                            <a:latin typeface="Cambria Math"/>
                          </a:rPr>
                          <m:t> </m:t>
                        </m:r>
                        <m:r>
                          <a:rPr lang="en-US" sz="2000" b="0" i="1" smtClean="0">
                            <a:solidFill>
                              <a:srgbClr val="231F20"/>
                            </a:solidFill>
                            <a:latin typeface="Cambria Math"/>
                          </a:rPr>
                          <m:t>𝑋</m:t>
                        </m:r>
                      </m:e>
                      <m:sub>
                        <m:r>
                          <a:rPr lang="en-US" sz="2000" b="0" i="1" smtClean="0">
                            <a:solidFill>
                              <a:srgbClr val="231F20"/>
                            </a:solidFill>
                            <a:latin typeface="Cambria Math"/>
                          </a:rPr>
                          <m:t>𝐶</m:t>
                        </m:r>
                      </m:sub>
                    </m:sSub>
                  </m:oMath>
                </a14:m>
                <a:r>
                  <a:rPr lang="en-US" sz="2000" i="1" dirty="0">
                    <a:solidFill>
                      <a:srgbClr val="231F20"/>
                    </a:solidFill>
                    <a:latin typeface="Times New Roman"/>
                  </a:rPr>
                  <a:t> _</a:t>
                </a:r>
                <a:r>
                  <a:rPr lang="en-US" sz="2000" dirty="0" smtClean="0">
                    <a:solidFill>
                      <a:srgbClr val="231F20"/>
                    </a:solidFill>
                    <a:latin typeface="Symbol"/>
                  </a:rPr>
                  <a:t> </a:t>
                </a:r>
                <a14:m>
                  <m:oMath xmlns:m="http://schemas.openxmlformats.org/officeDocument/2006/math">
                    <m:sSub>
                      <m:sSubPr>
                        <m:ctrlPr>
                          <a:rPr lang="en-US" sz="2000" i="1" smtClean="0">
                            <a:solidFill>
                              <a:srgbClr val="231F20"/>
                            </a:solidFill>
                            <a:latin typeface="Cambria Math"/>
                          </a:rPr>
                        </m:ctrlPr>
                      </m:sSubPr>
                      <m:e>
                        <m:r>
                          <a:rPr lang="en-US" sz="2000" b="0" i="1" smtClean="0">
                            <a:solidFill>
                              <a:srgbClr val="231F20"/>
                            </a:solidFill>
                            <a:latin typeface="Cambria Math"/>
                          </a:rPr>
                          <m:t>𝑋</m:t>
                        </m:r>
                      </m:e>
                      <m:sub>
                        <m:r>
                          <a:rPr lang="en-US" sz="2000" b="0" i="1" smtClean="0">
                            <a:solidFill>
                              <a:srgbClr val="231F20"/>
                            </a:solidFill>
                            <a:latin typeface="Cambria Math"/>
                          </a:rPr>
                          <m:t>𝐿</m:t>
                        </m:r>
                      </m:sub>
                    </m:sSub>
                  </m:oMath>
                </a14:m>
                <a:r>
                  <a:rPr lang="en-US" sz="2000" i="1" dirty="0" smtClean="0">
                    <a:solidFill>
                      <a:srgbClr val="231F20"/>
                    </a:solidFill>
                    <a:latin typeface="Times New Roman"/>
                  </a:rPr>
                  <a:t> </a:t>
                </a:r>
                <a:r>
                  <a:rPr lang="en-US" sz="2000" dirty="0">
                    <a:solidFill>
                      <a:srgbClr val="231F20"/>
                    </a:solidFill>
                    <a:latin typeface="Times New Roman"/>
                  </a:rPr>
                  <a:t>=</a:t>
                </a:r>
                <a14:m>
                  <m:oMath xmlns:m="http://schemas.openxmlformats.org/officeDocument/2006/math">
                    <m:sSub>
                      <m:sSubPr>
                        <m:ctrlPr>
                          <a:rPr lang="en-US" sz="2000" i="1" smtClean="0">
                            <a:solidFill>
                              <a:srgbClr val="231F20"/>
                            </a:solidFill>
                            <a:latin typeface="Cambria Math"/>
                          </a:rPr>
                        </m:ctrlPr>
                      </m:sSubPr>
                      <m:e>
                        <m:r>
                          <a:rPr lang="en-US" sz="2000" b="0" i="1" smtClean="0">
                            <a:solidFill>
                              <a:srgbClr val="231F20"/>
                            </a:solidFill>
                            <a:latin typeface="Cambria Math"/>
                          </a:rPr>
                          <m:t>𝑅</m:t>
                        </m:r>
                      </m:e>
                      <m:sub>
                        <m:r>
                          <a:rPr lang="en-US" sz="2000" b="0" i="1" smtClean="0">
                            <a:solidFill>
                              <a:srgbClr val="231F20"/>
                            </a:solidFill>
                            <a:latin typeface="Cambria Math"/>
                          </a:rPr>
                          <m:t>𝐿</m:t>
                        </m:r>
                      </m:sub>
                    </m:sSub>
                  </m:oMath>
                </a14:m>
                <a:r>
                  <a:rPr lang="en-US" sz="2000" dirty="0" smtClean="0">
                    <a:solidFill>
                      <a:srgbClr val="231F20"/>
                    </a:solidFill>
                    <a:latin typeface="Times New Roman"/>
                  </a:rPr>
                  <a:t>. </a:t>
                </a:r>
              </a:p>
              <a:p>
                <a:pPr marL="342900" indent="-342900">
                  <a:buClr>
                    <a:srgbClr val="C00000"/>
                  </a:buClr>
                  <a:buFont typeface="Wingdings" pitchFamily="2" charset="2"/>
                  <a:buChar char="Ø"/>
                </a:pPr>
                <a:r>
                  <a:rPr lang="en-US" sz="2000" dirty="0" smtClean="0">
                    <a:solidFill>
                      <a:srgbClr val="231F20"/>
                    </a:solidFill>
                    <a:latin typeface="Times New Roman"/>
                  </a:rPr>
                  <a:t>When this </a:t>
                </a:r>
                <a:r>
                  <a:rPr lang="en-US" sz="2000" dirty="0">
                    <a:solidFill>
                      <a:srgbClr val="231F20"/>
                    </a:solidFill>
                    <a:latin typeface="Times New Roman"/>
                  </a:rPr>
                  <a:t>happens, the voltage gain of the amplifier falls by 3 </a:t>
                </a:r>
                <a:r>
                  <a:rPr lang="en-US" sz="2000" i="1" dirty="0" smtClean="0">
                    <a:solidFill>
                      <a:srgbClr val="231F20"/>
                    </a:solidFill>
                    <a:latin typeface="Times New Roman"/>
                  </a:rPr>
                  <a:t>db</a:t>
                </a:r>
                <a:r>
                  <a:rPr lang="en-US" sz="2000" dirty="0" smtClean="0">
                    <a:solidFill>
                      <a:srgbClr val="231F20"/>
                    </a:solidFill>
                    <a:latin typeface="Times New Roman"/>
                  </a:rPr>
                  <a:t>.</a:t>
                </a:r>
              </a:p>
              <a:p>
                <a:pPr marL="342900" indent="-342900">
                  <a:buClr>
                    <a:srgbClr val="C00000"/>
                  </a:buClr>
                  <a:buFont typeface="Wingdings" pitchFamily="2" charset="2"/>
                  <a:buChar char="Ø"/>
                </a:pPr>
                <a:r>
                  <a:rPr lang="en-US" sz="2000" dirty="0" smtClean="0">
                    <a:solidFill>
                      <a:srgbClr val="231F20"/>
                    </a:solidFill>
                    <a:latin typeface="Times New Roman"/>
                  </a:rPr>
                  <a:t>In other words, the </a:t>
                </a:r>
                <a:r>
                  <a:rPr lang="en-US" sz="2000" dirty="0">
                    <a:solidFill>
                      <a:srgbClr val="231F20"/>
                    </a:solidFill>
                    <a:latin typeface="Times New Roman"/>
                  </a:rPr>
                  <a:t>lower cut-off frequency </a:t>
                </a:r>
                <a:r>
                  <a:rPr lang="en-US" sz="2000" i="1" dirty="0">
                    <a:solidFill>
                      <a:srgbClr val="231F20"/>
                    </a:solidFill>
                    <a:latin typeface="Times New Roman"/>
                  </a:rPr>
                  <a:t>f</a:t>
                </a:r>
                <a:r>
                  <a:rPr lang="en-US" sz="2000" dirty="0">
                    <a:solidFill>
                      <a:srgbClr val="231F20"/>
                    </a:solidFill>
                    <a:latin typeface="Times New Roman"/>
                  </a:rPr>
                  <a:t>1 for the circuit occurs when </a:t>
                </a:r>
                <a14:m>
                  <m:oMath xmlns:m="http://schemas.openxmlformats.org/officeDocument/2006/math">
                    <m:sSub>
                      <m:sSubPr>
                        <m:ctrlPr>
                          <a:rPr lang="en-US" sz="2000" i="1">
                            <a:solidFill>
                              <a:srgbClr val="231F20"/>
                            </a:solidFill>
                            <a:latin typeface="Cambria Math"/>
                          </a:rPr>
                        </m:ctrlPr>
                      </m:sSubPr>
                      <m:e>
                        <m:r>
                          <a:rPr lang="en-US" sz="2000" i="1">
                            <a:solidFill>
                              <a:srgbClr val="231F20"/>
                            </a:solidFill>
                            <a:latin typeface="Cambria Math"/>
                          </a:rPr>
                          <m:t> </m:t>
                        </m:r>
                        <m:r>
                          <a:rPr lang="en-US" sz="2000" i="1">
                            <a:solidFill>
                              <a:srgbClr val="231F20"/>
                            </a:solidFill>
                            <a:latin typeface="Cambria Math"/>
                          </a:rPr>
                          <m:t>𝑋</m:t>
                        </m:r>
                      </m:e>
                      <m:sub>
                        <m:r>
                          <a:rPr lang="en-US" sz="2000" i="1">
                            <a:solidFill>
                              <a:srgbClr val="231F20"/>
                            </a:solidFill>
                            <a:latin typeface="Cambria Math"/>
                          </a:rPr>
                          <m:t>𝐶</m:t>
                        </m:r>
                      </m:sub>
                    </m:sSub>
                  </m:oMath>
                </a14:m>
                <a:r>
                  <a:rPr lang="en-US" sz="2000" i="1" dirty="0">
                    <a:solidFill>
                      <a:srgbClr val="231F20"/>
                    </a:solidFill>
                    <a:latin typeface="Times New Roman"/>
                  </a:rPr>
                  <a:t> _</a:t>
                </a:r>
                <a:r>
                  <a:rPr lang="en-US" sz="2000" dirty="0">
                    <a:solidFill>
                      <a:srgbClr val="231F20"/>
                    </a:solidFill>
                    <a:latin typeface="Symbol"/>
                  </a:rPr>
                  <a:t> </a:t>
                </a:r>
                <a14:m>
                  <m:oMath xmlns:m="http://schemas.openxmlformats.org/officeDocument/2006/math">
                    <m:sSub>
                      <m:sSubPr>
                        <m:ctrlPr>
                          <a:rPr lang="en-US" sz="2000" i="1">
                            <a:solidFill>
                              <a:srgbClr val="231F20"/>
                            </a:solidFill>
                            <a:latin typeface="Cambria Math"/>
                          </a:rPr>
                        </m:ctrlPr>
                      </m:sSubPr>
                      <m:e>
                        <m:r>
                          <a:rPr lang="en-US" sz="2000" i="1">
                            <a:solidFill>
                              <a:srgbClr val="231F20"/>
                            </a:solidFill>
                            <a:latin typeface="Cambria Math"/>
                          </a:rPr>
                          <m:t>𝑋</m:t>
                        </m:r>
                      </m:e>
                      <m:sub>
                        <m:r>
                          <a:rPr lang="en-US" sz="2000" i="1">
                            <a:solidFill>
                              <a:srgbClr val="231F20"/>
                            </a:solidFill>
                            <a:latin typeface="Cambria Math"/>
                          </a:rPr>
                          <m:t>𝐿</m:t>
                        </m:r>
                      </m:sub>
                    </m:sSub>
                  </m:oMath>
                </a14:m>
                <a:r>
                  <a:rPr lang="en-US" sz="2000" i="1" dirty="0">
                    <a:solidFill>
                      <a:srgbClr val="231F20"/>
                    </a:solidFill>
                    <a:latin typeface="Times New Roman"/>
                  </a:rPr>
                  <a:t> </a:t>
                </a:r>
                <a:r>
                  <a:rPr lang="en-US" sz="2000" dirty="0">
                    <a:solidFill>
                      <a:srgbClr val="231F20"/>
                    </a:solidFill>
                    <a:latin typeface="Times New Roman"/>
                  </a:rPr>
                  <a:t>=</a:t>
                </a:r>
                <a14:m>
                  <m:oMath xmlns:m="http://schemas.openxmlformats.org/officeDocument/2006/math">
                    <m:sSub>
                      <m:sSubPr>
                        <m:ctrlPr>
                          <a:rPr lang="en-US" sz="2000" i="1">
                            <a:solidFill>
                              <a:srgbClr val="231F20"/>
                            </a:solidFill>
                            <a:latin typeface="Cambria Math"/>
                          </a:rPr>
                        </m:ctrlPr>
                      </m:sSubPr>
                      <m:e>
                        <m:r>
                          <a:rPr lang="en-US" sz="2000" i="1">
                            <a:solidFill>
                              <a:srgbClr val="231F20"/>
                            </a:solidFill>
                            <a:latin typeface="Cambria Math"/>
                          </a:rPr>
                          <m:t>𝑅</m:t>
                        </m:r>
                      </m:e>
                      <m:sub>
                        <m:r>
                          <a:rPr lang="en-US" sz="2000" i="1">
                            <a:solidFill>
                              <a:srgbClr val="231F20"/>
                            </a:solidFill>
                            <a:latin typeface="Cambria Math"/>
                          </a:rPr>
                          <m:t>𝐿</m:t>
                        </m:r>
                      </m:sub>
                    </m:sSub>
                  </m:oMath>
                </a14:m>
                <a:r>
                  <a:rPr lang="en-US" sz="2000" dirty="0">
                    <a:solidFill>
                      <a:srgbClr val="231F20"/>
                    </a:solidFill>
                    <a:latin typeface="Times New Roman"/>
                  </a:rPr>
                  <a:t>.</a:t>
                </a:r>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469628" y="3900723"/>
                <a:ext cx="8067069" cy="2246769"/>
              </a:xfrm>
              <a:prstGeom prst="rect">
                <a:avLst/>
              </a:prstGeom>
              <a:blipFill rotWithShape="1">
                <a:blip r:embed="rId6"/>
                <a:stretch>
                  <a:fillRect l="-756" t="-1359" r="-1512" b="-4076"/>
                </a:stretch>
              </a:blipFill>
            </p:spPr>
            <p:txBody>
              <a:bodyPr/>
              <a:lstStyle/>
              <a:p>
                <a:r>
                  <a:rPr lang="en-US">
                    <a:noFill/>
                  </a:rPr>
                  <a:t> </a:t>
                </a:r>
              </a:p>
            </p:txBody>
          </p:sp>
        </mc:Fallback>
      </mc:AlternateContent>
    </p:spTree>
    <p:extLst>
      <p:ext uri="{BB962C8B-B14F-4D97-AF65-F5344CB8AC3E}">
        <p14:creationId xmlns:p14="http://schemas.microsoft.com/office/powerpoint/2010/main" val="475563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11352</TotalTime>
  <Words>1743</Words>
  <Application>Microsoft Office PowerPoint</Application>
  <PresentationFormat>On-screen Show (4:3)</PresentationFormat>
  <Paragraphs>203</Paragraphs>
  <Slides>30</Slides>
  <Notes>16</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Office Teması</vt:lpstr>
      <vt:lpstr>1_Office Teması</vt:lpstr>
      <vt:lpstr>2_Office Teması</vt:lpstr>
      <vt:lpstr>3_Office Teması</vt:lpstr>
      <vt:lpstr>4_Office Teması</vt:lpstr>
      <vt:lpstr>PowerPoint Presentation</vt:lpstr>
      <vt:lpstr> Transistor Tuned Amplifiers</vt:lpstr>
      <vt:lpstr>                      Transistor Tuned Amplifiers</vt:lpstr>
      <vt:lpstr> Transistor Tuned Amplifiers</vt:lpstr>
      <vt:lpstr>  Transistor Tuned Amplifiers</vt:lpstr>
      <vt:lpstr> Transistor Tuned Amplifiers</vt:lpstr>
      <vt:lpstr> Transistor Tuned Amplifiers</vt:lpstr>
      <vt:lpstr> Transistor Tuned Amplifiers</vt:lpstr>
      <vt:lpstr> Transistor Tuned Amplifiers</vt:lpstr>
      <vt:lpstr> Transistor Tuned Amplifiers</vt:lpstr>
      <vt:lpstr>                   Transistor Tuned Amplifiers</vt:lpstr>
      <vt:lpstr> Transistor Tuned Amplifiers</vt:lpstr>
      <vt:lpstr> Transistor Tuned Amplifiers</vt:lpstr>
      <vt:lpstr> Transistor Tuned Amplifiers</vt:lpstr>
      <vt:lpstr>Transistor Tuned Amplifiers</vt:lpstr>
      <vt:lpstr> Transistor Tuned Amplifiers</vt:lpstr>
      <vt:lpstr> Transistor Tuned Amplifiers</vt:lpstr>
      <vt:lpstr>PowerPoint Presentation</vt:lpstr>
      <vt:lpstr>Transistor Tuned Amplifiers</vt:lpstr>
      <vt:lpstr>Transistor Tuned Amplifiers</vt:lpstr>
      <vt:lpstr>Transistor Tuned Amplifiers</vt:lpstr>
      <vt:lpstr>Transistor Tuned Amplifiers</vt:lpstr>
      <vt:lpstr>Transistor Tuned Amplifiers</vt:lpstr>
      <vt:lpstr>Transistor Tuned Amplifiers</vt:lpstr>
      <vt:lpstr>Operational Amplifiers (Op-Amp)</vt:lpstr>
      <vt:lpstr>Operational Amplifiers (Op-Amp)</vt:lpstr>
      <vt:lpstr>Operational Amplifiers (Op-Amp)</vt:lpstr>
      <vt:lpstr>Operational Amplifiers (Op-Amp)</vt:lpstr>
      <vt:lpstr>Operational Amplifiers (Op-Amp)</vt:lpstr>
      <vt:lpstr>Operational Amplifiers (Op-Amp)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Orçun Madran</dc:creator>
  <cp:lastModifiedBy>DR.Ahmed Saker 2o1O</cp:lastModifiedBy>
  <cp:revision>997</cp:revision>
  <dcterms:created xsi:type="dcterms:W3CDTF">2006-09-03T22:05:48Z</dcterms:created>
  <dcterms:modified xsi:type="dcterms:W3CDTF">2021-07-04T05:24:48Z</dcterms:modified>
</cp:coreProperties>
</file>